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54" r:id="rId3"/>
    <p:sldId id="889" r:id="rId4"/>
    <p:sldId id="584" r:id="rId5"/>
    <p:sldId id="586" r:id="rId6"/>
    <p:sldId id="585" r:id="rId7"/>
    <p:sldId id="841" r:id="rId8"/>
    <p:sldId id="666" r:id="rId9"/>
    <p:sldId id="640" r:id="rId10"/>
    <p:sldId id="639" r:id="rId11"/>
    <p:sldId id="641" r:id="rId12"/>
    <p:sldId id="642" r:id="rId13"/>
    <p:sldId id="643" r:id="rId14"/>
    <p:sldId id="644" r:id="rId15"/>
    <p:sldId id="583" r:id="rId16"/>
    <p:sldId id="646" r:id="rId17"/>
    <p:sldId id="650" r:id="rId18"/>
    <p:sldId id="652" r:id="rId19"/>
    <p:sldId id="653" r:id="rId20"/>
    <p:sldId id="655" r:id="rId21"/>
    <p:sldId id="647" r:id="rId22"/>
    <p:sldId id="657" r:id="rId23"/>
    <p:sldId id="658" r:id="rId24"/>
    <p:sldId id="659" r:id="rId25"/>
    <p:sldId id="660" r:id="rId26"/>
    <p:sldId id="656" r:id="rId27"/>
    <p:sldId id="678" r:id="rId28"/>
    <p:sldId id="648" r:id="rId29"/>
    <p:sldId id="667" r:id="rId30"/>
    <p:sldId id="663" r:id="rId31"/>
    <p:sldId id="669" r:id="rId32"/>
    <p:sldId id="682" r:id="rId33"/>
    <p:sldId id="756" r:id="rId34"/>
    <p:sldId id="767" r:id="rId35"/>
    <p:sldId id="988" r:id="rId36"/>
    <p:sldId id="83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0EA"/>
    <a:srgbClr val="808080"/>
    <a:srgbClr val="0099FF"/>
    <a:srgbClr val="09101A"/>
    <a:srgbClr val="040B13"/>
    <a:srgbClr val="262626"/>
    <a:srgbClr val="2C69A3"/>
    <a:srgbClr val="4400F0"/>
    <a:srgbClr val="05F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68" y="168"/>
      </p:cViewPr>
      <p:guideLst>
        <p:guide orient="horz" pos="22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22200-CDC0-41AD-A4F8-AEB7A20201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B167B-2CE4-40C4-8E05-D916FDD6E0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16716" y="-1"/>
            <a:ext cx="2775284" cy="110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</p:spPr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92F86E-6E27-F745-8D74-3AFD10DA8B3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Roboto Thin" charset="0"/>
                <a:ea typeface="Roboto Thin" charset="0"/>
                <a:cs typeface="Roboto Thin" charset="0"/>
              </a:rPr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92F86E-6E27-F745-8D74-3AFD10DA8B3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Roboto Thin" charset="0"/>
                <a:ea typeface="Roboto Thin" charset="0"/>
                <a:cs typeface="Roboto Thin" charset="0"/>
              </a:rPr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Roboto Thin" charset="0"/>
              <a:ea typeface="Roboto Thin" charset="0"/>
              <a:cs typeface="Roboto Thin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742018" y="1194203"/>
            <a:ext cx="4051246" cy="2559182"/>
          </a:xfrm>
          <a:custGeom>
            <a:avLst/>
            <a:gdLst>
              <a:gd name="connsiteX0" fmla="*/ 0 w 4051246"/>
              <a:gd name="connsiteY0" fmla="*/ 0 h 2559182"/>
              <a:gd name="connsiteX1" fmla="*/ 4051246 w 4051246"/>
              <a:gd name="connsiteY1" fmla="*/ 0 h 2559182"/>
              <a:gd name="connsiteX2" fmla="*/ 4051246 w 4051246"/>
              <a:gd name="connsiteY2" fmla="*/ 2559182 h 2559182"/>
              <a:gd name="connsiteX3" fmla="*/ 0 w 4051246"/>
              <a:gd name="connsiteY3" fmla="*/ 2559182 h 255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246" h="2559182">
                <a:moveTo>
                  <a:pt x="0" y="0"/>
                </a:moveTo>
                <a:lnTo>
                  <a:pt x="4051246" y="0"/>
                </a:lnTo>
                <a:lnTo>
                  <a:pt x="4051246" y="2559182"/>
                </a:lnTo>
                <a:lnTo>
                  <a:pt x="0" y="2559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defTabSz="617220" rtl="0" eaLnBrk="1" latinLnBrk="0" hangingPunct="1"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140" indent="-231140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01650" indent="-193040" algn="l" defTabSz="617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0596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1457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23185" indent="-154305" algn="l" defTabSz="6172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4.wav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5.wav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6.wav"/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2.wav"/><Relationship Id="rId3" Type="http://schemas.openxmlformats.org/officeDocument/2006/relationships/audio" Target="../media/audio7.wav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8.wav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9.wav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2.wav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3.wav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Users\edwin\Desktop\小程序介绍\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4922" y="-6032"/>
            <a:ext cx="12209145" cy="6897370"/>
          </a:xfrm>
          <a:prstGeom prst="rect">
            <a:avLst/>
          </a:prstGeom>
        </p:spPr>
      </p:pic>
      <p:pic>
        <p:nvPicPr>
          <p:cNvPr id="3" name="图片 2" descr="092919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605" y="-237490"/>
            <a:ext cx="12209145" cy="7129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97660" y="1369060"/>
            <a:ext cx="89966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微信小程序 连接大未来</a:t>
            </a:r>
            <a:endParaRPr lang="zh-CN" altLang="zh-CN" sz="66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58025" y="5264785"/>
            <a:ext cx="2961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虎娃商学院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-114935"/>
            <a:ext cx="3882390" cy="6906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7800" y="239966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踢头条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5795" y="2921635"/>
            <a:ext cx="57588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百家做搜索起家</a:t>
            </a:r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搜一搜则是微信里的百度搜索，可搜文章、公众号、小程序、音乐、表情、衣服、鞋子、包包</a:t>
            </a:r>
            <a:r>
              <a:rPr lang="en-US" altLang="zh-CN" sz="2800" b="1">
                <a:solidFill>
                  <a:schemeClr val="bg1"/>
                </a:solidFill>
              </a:rPr>
              <a:t>......</a:t>
            </a:r>
            <a:r>
              <a:rPr lang="zh-CN" altLang="en-US" sz="2800" b="1">
                <a:solidFill>
                  <a:schemeClr val="bg1"/>
                </a:solidFill>
              </a:rPr>
              <a:t>与百度不同之处在于，微信打通消费场景，实现实时支付闭环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780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7800" y="2921635"/>
            <a:ext cx="1551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3.</a:t>
            </a:r>
            <a:r>
              <a:rPr lang="zh-CN" altLang="en-US" sz="2800" b="1">
                <a:solidFill>
                  <a:srgbClr val="FF0000"/>
                </a:solidFill>
              </a:rPr>
              <a:t>弄百度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-114935"/>
            <a:ext cx="3882390" cy="6906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87800" y="352107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4.</a:t>
            </a:r>
            <a:r>
              <a:rPr lang="zh-CN" altLang="en-US" sz="2800" b="1">
                <a:solidFill>
                  <a:srgbClr val="FF0000"/>
                </a:solidFill>
              </a:rPr>
              <a:t>踩陌陌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7800" y="234378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踢头条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97220" y="3521075"/>
            <a:ext cx="55695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chemeClr val="bg1"/>
                </a:solidFill>
              </a:rPr>
              <a:t>陌陌</a:t>
            </a:r>
            <a:r>
              <a:rPr sz="2800" b="1">
                <a:solidFill>
                  <a:schemeClr val="bg1"/>
                </a:solidFill>
              </a:rPr>
              <a:t>通过手机GPS定位，查看附近的人功能将获取位置信息，从而实现陌生交友</a:t>
            </a:r>
            <a:endParaRPr sz="2800" b="1">
              <a:solidFill>
                <a:schemeClr val="bg1"/>
              </a:solidFill>
            </a:endParaRPr>
          </a:p>
          <a:p>
            <a:r>
              <a:rPr lang="zh-CN" sz="2800" b="1">
                <a:solidFill>
                  <a:schemeClr val="bg1"/>
                </a:solidFill>
              </a:rPr>
              <a:t>微信具备天然社交属性！做附近的人，完胜陌陌</a:t>
            </a:r>
            <a:endParaRPr lang="zh-CN" sz="28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780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7800" y="2865755"/>
            <a:ext cx="1551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3.</a:t>
            </a:r>
            <a:r>
              <a:rPr lang="zh-CN" altLang="en-US" sz="2800" b="1">
                <a:solidFill>
                  <a:srgbClr val="FF0000"/>
                </a:solidFill>
              </a:rPr>
              <a:t>弄百度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5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0" grpId="3"/>
      <p:bldP spid="10" grpId="4"/>
      <p:bldP spid="10" grpId="5"/>
      <p:bldP spid="10" grpId="6"/>
      <p:bldP spid="10" grpId="7"/>
      <p:bldP spid="10" grpId="8"/>
      <p:bldP spid="10" grpId="9"/>
      <p:bldP spid="10" grpId="10"/>
      <p:bldP spid="10" grpId="11"/>
      <p:bldP spid="10" grpId="12"/>
      <p:bldP spid="10" grpId="13"/>
      <p:bldP spid="10" grpId="14"/>
      <p:bldP spid="10" grpId="15"/>
      <p:bldP spid="10" grpId="16"/>
      <p:bldP spid="10" grpId="17"/>
      <p:bldP spid="10" grpId="18"/>
      <p:bldP spid="10" grpId="19"/>
      <p:bldP spid="10" grpId="20"/>
      <p:bldP spid="10" grpId="21"/>
      <p:bldP spid="10" grpId="22"/>
      <p:bldP spid="10" grpId="23"/>
      <p:bldP spid="10" grpId="24"/>
      <p:bldP spid="10" grpId="25"/>
      <p:bldP spid="10" grpId="26"/>
      <p:bldP spid="10" grpId="27"/>
      <p:bldP spid="10" grpId="28"/>
      <p:bldP spid="10" grpId="29"/>
      <p:bldP spid="10" grpId="30"/>
      <p:bldP spid="10" grpId="31"/>
      <p:bldP spid="10" grpId="32"/>
      <p:bldP spid="10" grpId="33"/>
      <p:bldP spid="10" grpId="34"/>
      <p:bldP spid="10" grpId="35"/>
      <p:bldP spid="10" grpId="36"/>
      <p:bldP spid="10" grpId="37"/>
      <p:bldP spid="10" grpId="38"/>
      <p:bldP spid="10" grpId="39"/>
      <p:bldP spid="10" grpId="40"/>
      <p:bldP spid="10" grpId="41"/>
      <p:bldP spid="10" grpId="42"/>
      <p:bldP spid="10" grpId="43"/>
      <p:bldP spid="10" grpId="44"/>
      <p:bldP spid="10" grpId="45"/>
      <p:bldP spid="10" grpId="46"/>
      <p:bldP spid="10" grpId="47"/>
      <p:bldP spid="10" grpId="48"/>
      <p:bldP spid="10" grpId="49"/>
      <p:bldP spid="10" grpId="50"/>
      <p:bldP spid="10" grpId="51"/>
      <p:bldP spid="10" grpId="52"/>
      <p:bldP spid="10" grpId="53"/>
      <p:bldP spid="10" grpId="54"/>
      <p:bldP spid="10" grpId="55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-114935"/>
            <a:ext cx="3882390" cy="69068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87800" y="4641850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5.</a:t>
            </a:r>
            <a:r>
              <a:rPr lang="zh-CN" altLang="en-US" sz="2800" b="1">
                <a:solidFill>
                  <a:srgbClr val="FF0000"/>
                </a:solidFill>
              </a:rPr>
              <a:t>灭阿里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7800" y="352107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4.</a:t>
            </a:r>
            <a:r>
              <a:rPr lang="zh-CN" altLang="en-US" sz="2800" b="1">
                <a:solidFill>
                  <a:srgbClr val="FF0000"/>
                </a:solidFill>
              </a:rPr>
              <a:t>踩陌陌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7800" y="234378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踢头条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97220" y="4641850"/>
            <a:ext cx="59410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腾讯与京东</a:t>
            </a:r>
            <a:r>
              <a:rPr lang="zh-CN" altLang="en-US" sz="2800" b="1">
                <a:solidFill>
                  <a:schemeClr val="bg1"/>
                </a:solidFill>
                <a:sym typeface="+mn-ea"/>
              </a:rPr>
              <a:t>相互入股，</a:t>
            </a:r>
            <a:r>
              <a:rPr lang="zh-CN" altLang="en-US" sz="2800" b="1">
                <a:solidFill>
                  <a:schemeClr val="bg1"/>
                </a:solidFill>
              </a:rPr>
              <a:t>强强联手！腾讯不仅仅在购物上为京东开放巨大流量入口力战阿里，更在社交、支付、人工智能和</a:t>
            </a:r>
            <a:r>
              <a:rPr lang="en-US" altLang="zh-CN" sz="2800" b="1">
                <a:solidFill>
                  <a:schemeClr val="bg1"/>
                </a:solidFill>
              </a:rPr>
              <a:t>O2O</a:t>
            </a:r>
            <a:r>
              <a:rPr lang="zh-CN" altLang="zh-CN" sz="2800" b="1">
                <a:solidFill>
                  <a:schemeClr val="bg1"/>
                </a:solidFill>
              </a:rPr>
              <a:t>领域频频与阿里过招。</a:t>
            </a:r>
            <a:endParaRPr lang="zh-CN" altLang="zh-CN" sz="2800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780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87800" y="2865755"/>
            <a:ext cx="1709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3.</a:t>
            </a:r>
            <a:r>
              <a:rPr lang="zh-CN" altLang="en-US" sz="2800" b="1">
                <a:solidFill>
                  <a:srgbClr val="FF0000"/>
                </a:solidFill>
              </a:rPr>
              <a:t>弄百度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8" name="图片 17" descr="马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-19050"/>
            <a:ext cx="10959465" cy="69107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  <p:bldP spid="5" grpId="17"/>
      <p:bldP spid="5" grpId="18"/>
      <p:bldP spid="5" grpId="19"/>
      <p:bldP spid="5" grpId="20"/>
      <p:bldP spid="5" grpId="21"/>
      <p:bldP spid="5" grpId="22"/>
      <p:bldP spid="5" grpId="23"/>
      <p:bldP spid="5" grpId="24"/>
      <p:bldP spid="5" grpId="25"/>
      <p:bldP spid="5" grpId="26"/>
      <p:bldP spid="5" grpId="27"/>
      <p:bldP spid="5" grpId="28"/>
      <p:bldP spid="5" grpId="29"/>
      <p:bldP spid="5" grpId="30"/>
      <p:bldP spid="5" grpId="31"/>
      <p:bldP spid="5" grpId="32"/>
      <p:bldP spid="5" grpId="33"/>
      <p:bldP spid="5" grpId="34"/>
      <p:bldP spid="5" grpId="35"/>
      <p:bldP spid="5" grpId="36"/>
      <p:bldP spid="5" grpId="37"/>
      <p:bldP spid="5" grpId="38"/>
      <p:bldP spid="5" grpId="39"/>
      <p:bldP spid="5" grpId="40"/>
      <p:bldP spid="5" grpId="41"/>
      <p:bldP spid="5" grpId="42"/>
      <p:bldP spid="5" grpId="43"/>
      <p:bldP spid="5" grpId="44"/>
      <p:bldP spid="5" grpId="45"/>
      <p:bldP spid="5" grpId="46"/>
      <p:bldP spid="5" grpId="47"/>
      <p:bldP spid="5" grpId="48"/>
      <p:bldP spid="5" grpId="49"/>
      <p:bldP spid="5" grpId="50"/>
      <p:bldP spid="5" grpId="51"/>
      <p:bldP spid="5" grpId="52"/>
      <p:bldP spid="5" grpId="53"/>
      <p:bldP spid="5" grpId="54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87800" y="4641850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5.</a:t>
            </a:r>
            <a:r>
              <a:rPr lang="zh-CN" altLang="en-US" sz="2800" b="1">
                <a:solidFill>
                  <a:srgbClr val="FF0000"/>
                </a:solidFill>
              </a:rPr>
              <a:t>灭阿里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7800" y="352107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4.</a:t>
            </a:r>
            <a:r>
              <a:rPr lang="zh-CN" altLang="en-US" sz="2800" b="1">
                <a:solidFill>
                  <a:srgbClr val="FF0000"/>
                </a:solidFill>
              </a:rPr>
              <a:t>踩陌陌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7800" y="234378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踢头条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4095" y="4641850"/>
            <a:ext cx="5876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网易有新闻与游戏，特别是游戏曾风靡一时，不可一世。</a:t>
            </a:r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而微信通过社交</a:t>
            </a:r>
            <a:r>
              <a:rPr lang="en-US" altLang="zh-CN" sz="2800" b="1">
                <a:solidFill>
                  <a:schemeClr val="bg1"/>
                </a:solidFill>
              </a:rPr>
              <a:t>+</a:t>
            </a:r>
            <a:r>
              <a:rPr lang="zh-CN" altLang="en-US" sz="2800" b="1">
                <a:solidFill>
                  <a:schemeClr val="bg1"/>
                </a:solidFill>
              </a:rPr>
              <a:t>游戏，占据天然优势，利用微信排名，更强化用户参与，腾讯游戏，已甩网易几条街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8780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87800" y="2865755"/>
            <a:ext cx="1940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3.</a:t>
            </a:r>
            <a:r>
              <a:rPr lang="zh-CN" altLang="en-US" sz="2800" b="1">
                <a:solidFill>
                  <a:srgbClr val="FF0000"/>
                </a:solidFill>
              </a:rPr>
              <a:t>弄百度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87800" y="5107940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6.</a:t>
            </a:r>
            <a:r>
              <a:rPr lang="zh-CN" altLang="en-US" sz="2800" b="1">
                <a:solidFill>
                  <a:srgbClr val="FF0000"/>
                </a:solidFill>
              </a:rPr>
              <a:t>搞网易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6350"/>
            <a:ext cx="12278360" cy="69056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4" grpId="1"/>
      <p:bldP spid="14" grpId="2"/>
      <p:bldP spid="14" grpId="3"/>
      <p:bldP spid="14" grpId="4"/>
      <p:bldP spid="14" grpId="5"/>
      <p:bldP spid="14" grpId="6"/>
      <p:bldP spid="14" grpId="7"/>
      <p:bldP spid="14" grpId="8"/>
      <p:bldP spid="14" grpId="9"/>
      <p:bldP spid="14" grpId="10"/>
      <p:bldP spid="14" grpId="11"/>
      <p:bldP spid="14" grpId="12"/>
      <p:bldP spid="14" grpId="13"/>
      <p:bldP spid="14" grpId="14"/>
      <p:bldP spid="14" grpId="15"/>
      <p:bldP spid="14" grpId="16"/>
      <p:bldP spid="14" grpId="17"/>
      <p:bldP spid="14" grpId="18"/>
      <p:bldP spid="14" grpId="19"/>
      <p:bldP spid="14" grpId="20"/>
      <p:bldP spid="14" grpId="21"/>
      <p:bldP spid="14" grpId="22"/>
      <p:bldP spid="14" grpId="23"/>
      <p:bldP spid="14" grpId="24"/>
      <p:bldP spid="14" grpId="25"/>
      <p:bldP spid="14" grpId="26"/>
      <p:bldP spid="14" grpId="27"/>
      <p:bldP spid="14" grpId="28"/>
      <p:bldP spid="14" grpId="29"/>
      <p:bldP spid="14" grpId="30"/>
      <p:bldP spid="14" grpId="31"/>
      <p:bldP spid="14" grpId="32"/>
      <p:bldP spid="14" grpId="33"/>
      <p:bldP spid="14" grpId="34"/>
      <p:bldP spid="14" grpId="35"/>
      <p:bldP spid="14" grpId="36"/>
      <p:bldP spid="14" grpId="37"/>
      <p:bldP spid="14" grpId="38"/>
      <p:bldP spid="14" grpId="39"/>
      <p:bldP spid="14" grpId="40"/>
      <p:bldP spid="14" grpId="41"/>
      <p:bldP spid="14" grpId="42"/>
      <p:bldP spid="14" grpId="43"/>
      <p:bldP spid="14" grpId="44"/>
      <p:bldP spid="14" grpId="45"/>
      <p:bldP spid="14" grpId="46"/>
      <p:bldP spid="14" grpId="47"/>
      <p:bldP spid="14" grpId="48"/>
      <p:bldP spid="14" grpId="49"/>
      <p:bldP spid="14" grpId="50"/>
      <p:bldP spid="14" grpId="51"/>
      <p:bldP spid="14" grpId="52"/>
      <p:bldP spid="14" grpId="53"/>
      <p:bldP spid="14" grpId="54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33020"/>
            <a:ext cx="12219305" cy="6924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15970" y="3197225"/>
            <a:ext cx="829056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chemeClr val="bg1"/>
                </a:solidFill>
              </a:rPr>
              <a:t>腾讯</a:t>
            </a:r>
            <a:r>
              <a:rPr lang="en-US" altLang="zh-CN" sz="2800" b="1">
                <a:solidFill>
                  <a:schemeClr val="bg1"/>
                </a:solidFill>
              </a:rPr>
              <a:t>5</a:t>
            </a:r>
            <a:r>
              <a:rPr lang="zh-CN" altLang="en-US" sz="2800" b="1">
                <a:solidFill>
                  <a:schemeClr val="bg1"/>
                </a:solidFill>
              </a:rPr>
              <a:t>月</a:t>
            </a:r>
            <a:r>
              <a:rPr lang="zh-CN" sz="2800" b="1">
                <a:solidFill>
                  <a:schemeClr val="bg1"/>
                </a:solidFill>
              </a:rPr>
              <a:t>发布财报称：</a:t>
            </a:r>
            <a:endParaRPr lang="zh-CN" sz="2800" b="1">
              <a:solidFill>
                <a:schemeClr val="bg1"/>
              </a:solidFill>
            </a:endParaRPr>
          </a:p>
          <a:p>
            <a:r>
              <a:rPr lang="zh-CN" sz="2800" b="1">
                <a:solidFill>
                  <a:schemeClr val="bg1"/>
                </a:solidFill>
              </a:rPr>
              <a:t>第一季度营</a:t>
            </a:r>
            <a:r>
              <a:rPr lang="zh-CN" sz="2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</a:t>
            </a:r>
            <a:r>
              <a:rPr lang="zh-CN" sz="4000" b="1" u="sng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496亿元</a:t>
            </a:r>
            <a:endParaRPr lang="zh-CN" sz="4000" b="1" u="sng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sz="2800" b="1">
                <a:solidFill>
                  <a:schemeClr val="bg1"/>
                </a:solidFill>
              </a:rPr>
              <a:t>净利润增长</a:t>
            </a:r>
            <a:r>
              <a:rPr lang="zh-CN" sz="4000" b="1" u="sng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145亿元，</a:t>
            </a:r>
            <a:r>
              <a:rPr lang="zh-CN" sz="2800" b="1">
                <a:solidFill>
                  <a:schemeClr val="bg1"/>
                </a:solidFill>
              </a:rPr>
              <a:t>同比增长</a:t>
            </a:r>
            <a:r>
              <a:rPr lang="en-US" altLang="zh-CN" sz="4000" b="1" u="sng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58%</a:t>
            </a:r>
            <a:endParaRPr lang="en-US" altLang="zh-CN" sz="4000" b="1" u="sng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sz="2800" b="1">
                <a:solidFill>
                  <a:schemeClr val="bg1"/>
                </a:solidFill>
              </a:rPr>
              <a:t>截止</a:t>
            </a:r>
            <a:r>
              <a:rPr sz="4000" b="1">
                <a:solidFill>
                  <a:schemeClr val="bg1"/>
                </a:solidFill>
              </a:rPr>
              <a:t>3月底</a:t>
            </a:r>
            <a:r>
              <a:rPr lang="en-US" sz="2800" b="1">
                <a:solidFill>
                  <a:schemeClr val="bg1"/>
                </a:solidFill>
              </a:rPr>
              <a:t>,</a:t>
            </a:r>
            <a:r>
              <a:rPr sz="2800" b="1">
                <a:solidFill>
                  <a:schemeClr val="bg1"/>
                </a:solidFill>
              </a:rPr>
              <a:t>微信月活跃用户</a:t>
            </a:r>
            <a:r>
              <a:rPr lang="zh-CN" sz="2800" b="1">
                <a:solidFill>
                  <a:schemeClr val="bg1"/>
                </a:solidFill>
              </a:rPr>
              <a:t>，</a:t>
            </a:r>
            <a:r>
              <a:rPr sz="2800" b="1">
                <a:solidFill>
                  <a:schemeClr val="bg1"/>
                </a:solidFill>
              </a:rPr>
              <a:t>数量为</a:t>
            </a:r>
            <a:r>
              <a:rPr sz="4000" b="1" u="sng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9.378亿</a:t>
            </a:r>
            <a:endParaRPr sz="4000" b="1" u="sng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5970" y="1146810"/>
            <a:ext cx="6517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chemeClr val="bg1"/>
                </a:solidFill>
                <a:sym typeface="+mn-ea"/>
              </a:rPr>
              <a:t>由腾讯自主开发的《王者荣耀》对腾讯业绩贡献占比</a:t>
            </a:r>
            <a:r>
              <a:rPr 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14%</a:t>
            </a:r>
            <a:endParaRPr lang="zh-CN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sz="2800" b="1">
                <a:solidFill>
                  <a:schemeClr val="bg1"/>
                </a:solidFill>
                <a:sym typeface="+mn-ea"/>
              </a:rPr>
              <a:t>日吸金达</a:t>
            </a:r>
            <a:r>
              <a:rPr lang="en-US" altLang="zh-CN" sz="4000" b="1">
                <a:solidFill>
                  <a:schemeClr val="bg1"/>
                </a:solidFill>
                <a:effectLst/>
                <a:sym typeface="+mn-ea"/>
              </a:rPr>
              <a:t>1.2</a:t>
            </a:r>
            <a:r>
              <a:rPr lang="zh-CN" altLang="en-US" sz="4000" b="1">
                <a:solidFill>
                  <a:schemeClr val="bg1"/>
                </a:solidFill>
                <a:effectLst/>
                <a:sym typeface="+mn-ea"/>
              </a:rPr>
              <a:t>亿！</a:t>
            </a:r>
            <a:endParaRPr lang="zh-CN" altLang="en-US" sz="4000" b="1">
              <a:solidFill>
                <a:schemeClr val="bg1"/>
              </a:solidFill>
              <a:effectLst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15970" y="649605"/>
            <a:ext cx="5558790" cy="555879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4290"/>
            <a:ext cx="12219305" cy="6924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683385" y="5228590"/>
            <a:ext cx="2413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百度</a:t>
            </a:r>
            <a:r>
              <a:rPr lang="zh-CN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第一</a:t>
            </a:r>
            <a:r>
              <a:rPr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季</a:t>
            </a:r>
            <a:r>
              <a:rPr lang="zh-CN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度</a:t>
            </a:r>
            <a:r>
              <a:rPr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营收158.21亿元</a:t>
            </a:r>
            <a:endParaRPr lang="zh-CN" altLang="en-US" sz="2800" b="1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52340" y="5228590"/>
            <a:ext cx="26130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网易第一季度营收136亿元</a:t>
            </a:r>
            <a:endParaRPr lang="zh-CN" altLang="en-US" sz="2800"/>
          </a:p>
        </p:txBody>
      </p:sp>
      <p:sp>
        <p:nvSpPr>
          <p:cNvPr id="24" name="文本框 23"/>
          <p:cNvSpPr txBox="1"/>
          <p:nvPr/>
        </p:nvSpPr>
        <p:spPr>
          <a:xfrm>
            <a:off x="8020685" y="5228590"/>
            <a:ext cx="2414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陌陌第一季度营收2</a:t>
            </a:r>
            <a:r>
              <a:rPr lang="en-US" altLang="zh-CN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.65</a:t>
            </a:r>
            <a:r>
              <a:rPr lang="zh-CN" altLang="en-US" sz="28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亿元</a:t>
            </a:r>
            <a:endParaRPr lang="zh-CN" altLang="en-US" sz="2800"/>
          </a:p>
        </p:txBody>
      </p:sp>
      <p:grpSp>
        <p:nvGrpSpPr>
          <p:cNvPr id="29" name="组合 28"/>
          <p:cNvGrpSpPr/>
          <p:nvPr/>
        </p:nvGrpSpPr>
        <p:grpSpPr>
          <a:xfrm>
            <a:off x="4751070" y="1127760"/>
            <a:ext cx="2614930" cy="3949700"/>
            <a:chOff x="7041" y="1667"/>
            <a:chExt cx="4118" cy="6220"/>
          </a:xfrm>
        </p:grpSpPr>
        <p:pic>
          <p:nvPicPr>
            <p:cNvPr id="26" name="图片 25" descr="timg (9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2" y="1667"/>
              <a:ext cx="4117" cy="1288"/>
            </a:xfrm>
            <a:prstGeom prst="rect">
              <a:avLst/>
            </a:prstGeom>
          </p:spPr>
        </p:pic>
        <p:pic>
          <p:nvPicPr>
            <p:cNvPr id="21" name="图片 20" descr="丁磊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1" y="2909"/>
              <a:ext cx="4118" cy="4978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8020685" y="1127125"/>
            <a:ext cx="2414270" cy="3950970"/>
            <a:chOff x="13090" y="1665"/>
            <a:chExt cx="3802" cy="6222"/>
          </a:xfrm>
        </p:grpSpPr>
        <p:pic>
          <p:nvPicPr>
            <p:cNvPr id="22" name="图片 21" descr="唐岩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0" y="3117"/>
              <a:ext cx="3802" cy="477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90" y="1665"/>
              <a:ext cx="3803" cy="1451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1683385" y="1127443"/>
            <a:ext cx="2413000" cy="3950335"/>
            <a:chOff x="2306" y="1665"/>
            <a:chExt cx="3800" cy="6221"/>
          </a:xfrm>
        </p:grpSpPr>
        <p:pic>
          <p:nvPicPr>
            <p:cNvPr id="25" name="图片 24" descr="3-140P40939205L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6" y="1665"/>
              <a:ext cx="3801" cy="153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6" y="2908"/>
              <a:ext cx="3801" cy="497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4290"/>
            <a:ext cx="12219305" cy="692404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216025" y="1518603"/>
            <a:ext cx="2413000" cy="3950335"/>
            <a:chOff x="2306" y="1665"/>
            <a:chExt cx="3800" cy="6221"/>
          </a:xfrm>
        </p:grpSpPr>
        <p:pic>
          <p:nvPicPr>
            <p:cNvPr id="25" name="图片 24" descr="3-140P40939205L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" y="1665"/>
              <a:ext cx="3801" cy="153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6" y="2908"/>
              <a:ext cx="3801" cy="497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063365" y="3104515"/>
            <a:ext cx="38709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X   = </a:t>
            </a:r>
            <a:endParaRPr lang="en-US" altLang="zh-CN" sz="9600" b="1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005" y="1518920"/>
            <a:ext cx="4108450" cy="395097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657090" y="3190875"/>
            <a:ext cx="1975485" cy="116840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/>
              <a:t>3.1</a:t>
            </a:r>
            <a:endParaRPr lang="en-US" altLang="zh-CN" sz="5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  <p:bldP spid="6" grpId="0" animBg="1"/>
      <p:bldP spid="6" grpId="1" animBg="1"/>
      <p:bldP spid="6" grpId="2" animBg="1"/>
      <p:bldP spid="6" grpId="3" animBg="1"/>
      <p:bldP spid="6" grpId="4" animBg="1"/>
      <p:bldP spid="6" grpId="5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4290"/>
            <a:ext cx="12219305" cy="6924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3365" y="3104515"/>
            <a:ext cx="38709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X   = </a:t>
            </a:r>
            <a:endParaRPr lang="en-US" altLang="zh-CN" sz="9600" b="1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005" y="1518920"/>
            <a:ext cx="4108450" cy="395097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229995" y="1519555"/>
            <a:ext cx="2614930" cy="3949700"/>
            <a:chOff x="7041" y="1667"/>
            <a:chExt cx="4118" cy="6220"/>
          </a:xfrm>
        </p:grpSpPr>
        <p:pic>
          <p:nvPicPr>
            <p:cNvPr id="26" name="图片 25" descr="timg (9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2" y="1667"/>
              <a:ext cx="4117" cy="1288"/>
            </a:xfrm>
            <a:prstGeom prst="rect">
              <a:avLst/>
            </a:prstGeom>
          </p:spPr>
        </p:pic>
        <p:pic>
          <p:nvPicPr>
            <p:cNvPr id="21" name="图片 20" descr="丁磊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1" y="2909"/>
              <a:ext cx="4118" cy="4978"/>
            </a:xfrm>
            <a:prstGeom prst="rect">
              <a:avLst/>
            </a:prstGeom>
          </p:spPr>
        </p:pic>
      </p:grpSp>
      <p:sp>
        <p:nvSpPr>
          <p:cNvPr id="6" name="椭圆 5"/>
          <p:cNvSpPr/>
          <p:nvPr/>
        </p:nvSpPr>
        <p:spPr>
          <a:xfrm>
            <a:off x="4657090" y="3190875"/>
            <a:ext cx="1975485" cy="116840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/>
              <a:t>3.6</a:t>
            </a:r>
            <a:endParaRPr lang="en-US" altLang="zh-CN" sz="5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  <p:bldP spid="6" grpId="0" animBg="1"/>
      <p:bldP spid="6" grpId="1" animBg="1"/>
      <p:bldP spid="6" grpId="2" animBg="1"/>
      <p:bldP spid="6" grpId="3" animBg="1"/>
      <p:bldP spid="6" grpId="4" animBg="1"/>
      <p:bldP spid="6" grpId="5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3020"/>
            <a:ext cx="12219305" cy="6924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3365" y="3104515"/>
            <a:ext cx="38709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600" b="1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X   = </a:t>
            </a:r>
            <a:endParaRPr lang="en-US" altLang="zh-CN" sz="9600" b="1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005" y="1518920"/>
            <a:ext cx="4108450" cy="395097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1215390" y="1518920"/>
            <a:ext cx="2414270" cy="3950970"/>
            <a:chOff x="13090" y="1665"/>
            <a:chExt cx="3802" cy="6222"/>
          </a:xfrm>
        </p:grpSpPr>
        <p:pic>
          <p:nvPicPr>
            <p:cNvPr id="22" name="图片 21" descr="唐岩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90" y="3117"/>
              <a:ext cx="3802" cy="477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0" y="1665"/>
              <a:ext cx="3803" cy="1451"/>
            </a:xfrm>
            <a:prstGeom prst="rect">
              <a:avLst/>
            </a:prstGeom>
          </p:spPr>
        </p:pic>
      </p:grpSp>
      <p:sp>
        <p:nvSpPr>
          <p:cNvPr id="6" name="椭圆 5"/>
          <p:cNvSpPr/>
          <p:nvPr/>
        </p:nvSpPr>
        <p:spPr>
          <a:xfrm>
            <a:off x="4657090" y="3190875"/>
            <a:ext cx="1975485" cy="1168400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5400"/>
              <a:t>187</a:t>
            </a:r>
            <a:endParaRPr lang="en-US" altLang="zh-CN" sz="5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  <p:bldP spid="6" grpId="0" animBg="1"/>
      <p:bldP spid="6" grpId="1" animBg="1"/>
      <p:bldP spid="6" grpId="2" animBg="1"/>
      <p:bldP spid="6" grpId="3" animBg="1"/>
      <p:bldP spid="6" grpId="4" animBg="1"/>
      <p:bldP spid="6" grpId="5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40425" y="2540635"/>
            <a:ext cx="601853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致敬对手最好的方式：</a:t>
            </a:r>
            <a:endParaRPr lang="zh-CN" altLang="en-US" sz="2800" b="1"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zh-CN" altLang="en-US" sz="5400" b="1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小程序一统江湖！</a:t>
            </a:r>
            <a:endParaRPr lang="zh-CN" altLang="en-US" sz="5400" b="1"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95120" y="-114935"/>
            <a:ext cx="3945255" cy="6906895"/>
            <a:chOff x="2512" y="-181"/>
            <a:chExt cx="6213" cy="1087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" y="-181"/>
              <a:ext cx="6114" cy="108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280" y="7310"/>
              <a:ext cx="244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5.</a:t>
              </a:r>
              <a:r>
                <a:rPr lang="zh-CN" altLang="en-US" sz="2800" b="1">
                  <a:solidFill>
                    <a:srgbClr val="FF0000"/>
                  </a:solidFill>
                </a:rPr>
                <a:t>灭阿里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0" y="5545"/>
              <a:ext cx="244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4.</a:t>
              </a:r>
              <a:r>
                <a:rPr lang="zh-CN" altLang="en-US" sz="2800" b="1">
                  <a:solidFill>
                    <a:srgbClr val="FF0000"/>
                  </a:solidFill>
                </a:rPr>
                <a:t>踩陌陌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80" y="3691"/>
              <a:ext cx="244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2.</a:t>
              </a:r>
              <a:r>
                <a:rPr lang="zh-CN" altLang="en-US" sz="2800" b="1">
                  <a:solidFill>
                    <a:srgbClr val="FF0000"/>
                  </a:solidFill>
                </a:rPr>
                <a:t>踢头条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80" y="963"/>
              <a:ext cx="244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1.</a:t>
              </a:r>
              <a:r>
                <a:rPr lang="zh-CN" altLang="en-US" sz="2800" b="1">
                  <a:solidFill>
                    <a:srgbClr val="FF0000"/>
                  </a:solidFill>
                </a:rPr>
                <a:t>干微博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80" y="4513"/>
              <a:ext cx="244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3.</a:t>
              </a:r>
              <a:r>
                <a:rPr lang="zh-CN" altLang="en-US" sz="2800" b="1">
                  <a:solidFill>
                    <a:srgbClr val="FF0000"/>
                  </a:solidFill>
                </a:rPr>
                <a:t>弄百度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80" y="8044"/>
              <a:ext cx="244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 b="1">
                  <a:solidFill>
                    <a:srgbClr val="FF0000"/>
                  </a:solidFill>
                </a:rPr>
                <a:t>6.</a:t>
              </a:r>
              <a:r>
                <a:rPr lang="zh-CN" altLang="en-US" sz="2800" b="1">
                  <a:solidFill>
                    <a:srgbClr val="FF0000"/>
                  </a:solidFill>
                </a:rPr>
                <a:t>搞网易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610610" y="5748020"/>
            <a:ext cx="19094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7.</a:t>
            </a:r>
            <a:r>
              <a:rPr lang="zh-CN" altLang="en-US" sz="2800" b="1">
                <a:solidFill>
                  <a:srgbClr val="FF0000"/>
                </a:solidFill>
              </a:rPr>
              <a:t>一统江湖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4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  <p:bldP spid="16" grpId="9"/>
      <p:bldP spid="16" grpId="10"/>
      <p:bldP spid="16" grpId="11"/>
      <p:bldP spid="16" grpId="12"/>
      <p:bldP spid="16" grpId="13"/>
      <p:bldP spid="16" grpId="14"/>
      <p:bldP spid="16" grpId="15"/>
      <p:bldP spid="16" grpId="16"/>
      <p:bldP spid="16" grpId="17"/>
      <p:bldP spid="16" grpId="18"/>
      <p:bldP spid="16" grpId="19"/>
      <p:bldP spid="16" grpId="20"/>
      <p:bldP spid="16" grpId="21"/>
      <p:bldP spid="16" grpId="22"/>
      <p:bldP spid="16" grpId="23"/>
      <p:bldP spid="16" grpId="24"/>
      <p:bldP spid="16" grpId="25"/>
      <p:bldP spid="16" grpId="26"/>
      <p:bldP spid="16" grpId="27"/>
      <p:bldP spid="16" grpId="28"/>
      <p:bldP spid="16" grpId="29"/>
      <p:bldP spid="16" grpId="30"/>
      <p:bldP spid="16" grpId="31"/>
      <p:bldP spid="16" grpId="32"/>
      <p:bldP spid="16" grpId="33"/>
      <p:bldP spid="16" grpId="34"/>
      <p:bldP spid="16" grpId="35"/>
      <p:bldP spid="16" grpId="36"/>
      <p:bldP spid="16" grpId="37"/>
      <p:bldP spid="16" grpId="38"/>
      <p:bldP spid="16" grpId="39"/>
      <p:bldP spid="16" grpId="40"/>
      <p:bldP spid="16" grpId="41"/>
      <p:bldP spid="16" grpId="42"/>
      <p:bldP spid="16" grpId="43"/>
      <p:bldP spid="16" grpId="4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26670"/>
            <a:ext cx="12219305" cy="6910705"/>
          </a:xfrm>
          <a:prstGeom prst="rect">
            <a:avLst/>
          </a:prstGeom>
        </p:spPr>
      </p:pic>
      <p:pic>
        <p:nvPicPr>
          <p:cNvPr id="5" name="图片 4" descr="ChMkJ1hy7rCII3GPAABQ59UWKjMAAZMrQHXskAAAFD_5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0" y="1029970"/>
            <a:ext cx="7488555" cy="56165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71" name="椭圆 70"/>
          <p:cNvSpPr/>
          <p:nvPr/>
        </p:nvSpPr>
        <p:spPr>
          <a:xfrm>
            <a:off x="3315970" y="649605"/>
            <a:ext cx="5558790" cy="555879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5270" y="1998345"/>
            <a:ext cx="91414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移动互联网浪潮下</a:t>
            </a:r>
            <a:endParaRPr lang="zh-CN" altLang="en-US" sz="6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20000</a:t>
            </a:r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亿市值的腾讯推出小程序</a:t>
            </a:r>
            <a:endParaRPr lang="zh-CN" altLang="en-US" sz="4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8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你跟还是不跟</a:t>
            </a:r>
            <a:r>
              <a:rPr lang="en-US" altLang="zh-CN" sz="8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altLang="zh-CN" sz="8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4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18" grpId="16"/>
      <p:bldP spid="18" grpId="17"/>
      <p:bldP spid="18" grpId="18"/>
      <p:bldP spid="18" grpId="19"/>
      <p:bldP spid="18" grpId="20"/>
      <p:bldP spid="18" grpId="21"/>
      <p:bldP spid="18" grpId="22"/>
      <p:bldP spid="18" grpId="23"/>
      <p:bldP spid="18" grpId="24"/>
      <p:bldP spid="18" grpId="25"/>
      <p:bldP spid="18" grpId="26"/>
      <p:bldP spid="18" grpId="27"/>
      <p:bldP spid="18" grpId="28"/>
      <p:bldP spid="18" grpId="29"/>
      <p:bldP spid="18" grpId="30"/>
      <p:bldP spid="18" grpId="31"/>
      <p:bldP spid="18" grpId="32"/>
      <p:bldP spid="18" grpId="33"/>
      <p:bldP spid="18" grpId="34"/>
      <p:bldP spid="18" grpId="35"/>
      <p:bldP spid="18" grpId="36"/>
      <p:bldP spid="18" grpId="37"/>
      <p:bldP spid="18" grpId="38"/>
      <p:bldP spid="18" grpId="39"/>
      <p:bldP spid="18" grpId="40"/>
      <p:bldP spid="18" grpId="41"/>
      <p:bldP spid="18" grpId="42"/>
      <p:bldP spid="18" grpId="43"/>
      <p:bldP spid="18" grpId="4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3020"/>
            <a:ext cx="12219305" cy="6924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74545" y="1269365"/>
            <a:ext cx="788670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年前的淘宝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年前的微博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年前的公众号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年前的微商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有人赚得盆满钵满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有人却一无所获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互联网行业，每</a:t>
            </a:r>
            <a:r>
              <a:rPr lang="en-US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</a:t>
            </a:r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年，都将深刻变革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既是变革，也是机遇</a:t>
            </a:r>
            <a:endParaRPr lang="zh-CN" altLang="en-US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zh-CN" sz="3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同样的机遇，为何千差万别？</a:t>
            </a:r>
            <a:endParaRPr lang="zh-CN" altLang="zh-CN" sz="3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2" t="3242" r="10835" b="18941"/>
          <a:stretch>
            <a:fillRect/>
          </a:stretch>
        </p:blipFill>
        <p:spPr bwMode="auto">
          <a:xfrm>
            <a:off x="6053455" y="1396519"/>
            <a:ext cx="4895850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6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18" grpId="16"/>
      <p:bldP spid="18" grpId="17"/>
      <p:bldP spid="18" grpId="18"/>
      <p:bldP spid="18" grpId="19"/>
      <p:bldP spid="18" grpId="20"/>
      <p:bldP spid="18" grpId="21"/>
      <p:bldP spid="18" grpId="22"/>
      <p:bldP spid="18" grpId="23"/>
      <p:bldP spid="18" grpId="24"/>
      <p:bldP spid="18" grpId="25"/>
      <p:bldP spid="18" grpId="26"/>
      <p:bldP spid="18" grpId="27"/>
      <p:bldP spid="18" grpId="28"/>
      <p:bldP spid="18" grpId="29"/>
      <p:bldP spid="18" grpId="30"/>
      <p:bldP spid="18" grpId="31"/>
      <p:bldP spid="18" grpId="32"/>
      <p:bldP spid="18" grpId="33"/>
      <p:bldP spid="18" grpId="34"/>
      <p:bldP spid="18" grpId="35"/>
      <p:bldP spid="18" grpId="36"/>
      <p:bldP spid="18" grpId="37"/>
      <p:bldP spid="18" grpId="38"/>
      <p:bldP spid="18" grpId="39"/>
      <p:bldP spid="18" grpId="40"/>
      <p:bldP spid="18" grpId="41"/>
      <p:bldP spid="18" grpId="42"/>
      <p:bldP spid="18" grpId="43"/>
      <p:bldP spid="18" grpId="44"/>
      <p:bldP spid="18" grpId="45"/>
      <p:bldP spid="18" grpId="46"/>
      <p:bldP spid="18" grpId="48"/>
      <p:bldP spid="18" grpId="49"/>
      <p:bldP spid="18" grpId="50"/>
      <p:bldP spid="18" grpId="51"/>
      <p:bldP spid="18" grpId="52"/>
      <p:bldP spid="18" grpId="53"/>
      <p:bldP spid="18" grpId="54"/>
      <p:bldP spid="18" grpId="55"/>
      <p:bldP spid="18" grpId="56"/>
      <p:bldP spid="18" grpId="57"/>
      <p:bldP spid="18" grpId="58"/>
      <p:bldP spid="18" grpId="59"/>
      <p:bldP spid="18" grpId="60"/>
      <p:bldP spid="18" grpId="61"/>
      <p:bldP spid="18" grpId="6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3020"/>
            <a:ext cx="12219305" cy="6924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63850" y="2354580"/>
            <a:ext cx="64738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不同的人面对趋势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有</a:t>
            </a:r>
            <a:r>
              <a:rPr lang="en-US" altLang="zh-CN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着截然不同的感观</a:t>
            </a:r>
            <a:endParaRPr lang="en-US" altLang="zh-CN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315970" y="649605"/>
            <a:ext cx="5558790" cy="555879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6085" y="1469390"/>
            <a:ext cx="9101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是迟钝</a:t>
            </a:r>
            <a:r>
              <a:rPr lang="en-US" altLang="zh-CN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?</a:t>
            </a:r>
            <a:r>
              <a:rPr lang="zh-CN" altLang="en-US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拒绝</a:t>
            </a:r>
            <a:r>
              <a:rPr lang="en-US" altLang="zh-CN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?</a:t>
            </a:r>
            <a:r>
              <a:rPr lang="zh-CN" altLang="en-US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看不起</a:t>
            </a:r>
            <a:r>
              <a:rPr lang="en-US" altLang="zh-CN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?</a:t>
            </a:r>
            <a:r>
              <a:rPr lang="zh-CN" altLang="en-US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害怕</a:t>
            </a:r>
            <a:r>
              <a:rPr lang="en-US" altLang="zh-CN" sz="5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?</a:t>
            </a:r>
            <a:endParaRPr lang="en-US" altLang="zh-CN" sz="5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9825" y="2829560"/>
            <a:ext cx="81489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还是拥抱变化！</a:t>
            </a:r>
            <a:endParaRPr lang="zh-CN" altLang="en-US" sz="6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洞察先机</a:t>
            </a:r>
            <a:r>
              <a:rPr lang="zh-CN" altLang="en-US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！</a:t>
            </a:r>
            <a:endParaRPr lang="zh-CN" altLang="en-US" sz="6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把握机会</a:t>
            </a:r>
            <a:r>
              <a:rPr lang="zh-CN" altLang="en-US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！</a:t>
            </a:r>
            <a:endParaRPr lang="zh-CN" altLang="en-US" sz="6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315970" y="649605"/>
            <a:ext cx="5558790" cy="555879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27705" y="1431290"/>
            <a:ext cx="5862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一个席卷未来三年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7155" y="2353310"/>
            <a:ext cx="70446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6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或许造就各行业的</a:t>
            </a:r>
            <a:endParaRPr lang="zh-CN" altLang="en-US" sz="66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7975" y="4458335"/>
            <a:ext cx="679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zh-CN" sz="8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即将喷薄而出！</a:t>
            </a:r>
            <a:endParaRPr lang="zh-CN" altLang="zh-CN" sz="8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9505" y="3383915"/>
            <a:ext cx="4910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72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千亿级风口</a:t>
            </a:r>
            <a:endParaRPr lang="zh-CN" altLang="en-US" sz="72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315970" y="649605"/>
            <a:ext cx="5558790" cy="555879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200275" y="4393565"/>
            <a:ext cx="8326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微信小程序是什么？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41900" y="1774190"/>
            <a:ext cx="2103120" cy="2103120"/>
            <a:chOff x="7940" y="2794"/>
            <a:chExt cx="3312" cy="3312"/>
          </a:xfrm>
        </p:grpSpPr>
        <p:sp>
          <p:nvSpPr>
            <p:cNvPr id="37" name="Oval 21"/>
            <p:cNvSpPr/>
            <p:nvPr/>
          </p:nvSpPr>
          <p:spPr>
            <a:xfrm>
              <a:off x="7940" y="2794"/>
              <a:ext cx="3312" cy="3312"/>
            </a:xfrm>
            <a:prstGeom prst="ellipse">
              <a:avLst/>
            </a:prstGeom>
            <a:noFill/>
            <a:ln w="15240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56" name="图片 55" descr="未标题-1-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" y="3530"/>
              <a:ext cx="1839" cy="183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4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18" grpId="16"/>
      <p:bldP spid="18" grpId="17"/>
      <p:bldP spid="18" grpId="18"/>
      <p:bldP spid="18" grpId="19"/>
      <p:bldP spid="18" grpId="20"/>
      <p:bldP spid="18" grpId="21"/>
      <p:bldP spid="18" grpId="22"/>
      <p:bldP spid="18" grpId="23"/>
      <p:bldP spid="18" grpId="24"/>
      <p:bldP spid="18" grpId="25"/>
      <p:bldP spid="18" grpId="26"/>
      <p:bldP spid="18" grpId="27"/>
      <p:bldP spid="18" grpId="28"/>
      <p:bldP spid="18" grpId="29"/>
      <p:bldP spid="18" grpId="30"/>
      <p:bldP spid="18" grpId="31"/>
      <p:bldP spid="18" grpId="32"/>
      <p:bldP spid="18" grpId="33"/>
      <p:bldP spid="18" grpId="34"/>
      <p:bldP spid="18" grpId="35"/>
      <p:bldP spid="18" grpId="36"/>
      <p:bldP spid="18" grpId="37"/>
      <p:bldP spid="18" grpId="38"/>
      <p:bldP spid="18" grpId="39"/>
      <p:bldP spid="18" grpId="40"/>
      <p:bldP spid="18" grpId="41"/>
      <p:bldP spid="18" grpId="42"/>
      <p:bldP spid="18" grpId="43"/>
      <p:bldP spid="18" grpId="44"/>
      <p:bldP spid="18" grpId="45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pic>
        <p:nvPicPr>
          <p:cNvPr id="5" name="图片 4" descr="张小龙解释小程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2103120"/>
            <a:ext cx="4526915" cy="26752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5225" y="1951990"/>
            <a:ext cx="73215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4000">
                <a:solidFill>
                  <a:srgbClr val="FFFFFF"/>
                </a:solidFill>
              </a:rPr>
              <a:t> </a:t>
            </a:r>
            <a:endParaRPr lang="en-US" altLang="zh-CN" sz="8000">
              <a:solidFill>
                <a:srgbClr val="FFFFFF"/>
              </a:solidFill>
            </a:endParaRPr>
          </a:p>
        </p:txBody>
      </p:sp>
      <p:pic>
        <p:nvPicPr>
          <p:cNvPr id="219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80" y="485775"/>
            <a:ext cx="3411855" cy="60667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0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70" y="487045"/>
            <a:ext cx="3411855" cy="6064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1" name="椭圆形" descr="椭圆形"/>
          <p:cNvPicPr/>
          <p:nvPr/>
        </p:nvPicPr>
        <p:blipFill>
          <a:blip r:embed="rId5"/>
          <a:stretch>
            <a:fillRect/>
          </a:stretch>
        </p:blipFill>
        <p:spPr>
          <a:xfrm rot="19860000">
            <a:off x="5029200" y="4779645"/>
            <a:ext cx="938530" cy="876935"/>
          </a:xfrm>
          <a:prstGeom prst="rect">
            <a:avLst/>
          </a:prstGeom>
        </p:spPr>
      </p:pic>
      <p:sp>
        <p:nvSpPr>
          <p:cNvPr id="223" name="箭头"/>
          <p:cNvSpPr/>
          <p:nvPr/>
        </p:nvSpPr>
        <p:spPr>
          <a:xfrm>
            <a:off x="8188325" y="3027045"/>
            <a:ext cx="438785" cy="562610"/>
          </a:xfrm>
          <a:prstGeom prst="rightArrow">
            <a:avLst>
              <a:gd name="adj1" fmla="val 33434"/>
              <a:gd name="adj2" fmla="val 56333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71120"/>
            <a:ext cx="12219305" cy="69240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9450" y="1510665"/>
            <a:ext cx="1085215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简单来说：小程序就是微信上开的门店，同时真正打通了线上线下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其主要就是为了实现连接一切的目的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45590" y="3292475"/>
            <a:ext cx="8905240" cy="2415540"/>
            <a:chOff x="2434" y="2470"/>
            <a:chExt cx="14024" cy="3804"/>
          </a:xfrm>
        </p:grpSpPr>
        <p:grpSp>
          <p:nvGrpSpPr>
            <p:cNvPr id="10" name="组合 9"/>
            <p:cNvGrpSpPr/>
            <p:nvPr/>
          </p:nvGrpSpPr>
          <p:grpSpPr>
            <a:xfrm>
              <a:off x="13610" y="2528"/>
              <a:ext cx="2848" cy="3747"/>
              <a:chOff x="13580" y="2768"/>
              <a:chExt cx="2848" cy="374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13580" y="4821"/>
                <a:ext cx="2848" cy="16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3200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无门槛</a:t>
                </a:r>
                <a:endParaRPr lang="zh-CN" altLang="en-US" sz="3200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3200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用完即走</a:t>
                </a:r>
                <a:endParaRPr lang="zh-CN" altLang="en-US" sz="3200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</p:txBody>
          </p:sp>
          <p:pic>
            <p:nvPicPr>
              <p:cNvPr id="20" name="图片 19" descr="走一波-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14153" y="2768"/>
                <a:ext cx="1701" cy="1732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7873" y="2528"/>
              <a:ext cx="3158" cy="3747"/>
              <a:chOff x="8120" y="2768"/>
              <a:chExt cx="3158" cy="374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8120" y="4821"/>
                <a:ext cx="3159" cy="16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3200" b="1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场景化</a:t>
                </a:r>
                <a:endParaRPr lang="zh-CN" altLang="en-US" sz="3200" b="1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zh-CN" altLang="en-US" sz="3200" b="1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触手可及</a:t>
                </a:r>
                <a:endParaRPr lang="zh-CN" altLang="en-US" sz="3200" b="1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</p:txBody>
          </p:sp>
          <p:pic>
            <p:nvPicPr>
              <p:cNvPr id="21" name="图片 20" descr="场景-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7" y="2768"/>
                <a:ext cx="1605" cy="1731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2434" y="2470"/>
              <a:ext cx="2860" cy="3805"/>
              <a:chOff x="2404" y="2710"/>
              <a:chExt cx="2860" cy="380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404" y="4821"/>
                <a:ext cx="2860" cy="1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3200" b="1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极简化</a:t>
                </a:r>
                <a:endParaRPr lang="zh-CN" altLang="en-US" sz="3200" b="1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  <a:p>
                <a:pPr algn="ctr"/>
                <a:r>
                  <a:rPr lang="zh-CN" altLang="en-US" sz="3200" b="1" dirty="0" smtClean="0">
                    <a:solidFill>
                      <a:srgbClr val="FFFFFF"/>
                    </a:solidFill>
                    <a:latin typeface="黑体" panose="02010600030101010101" charset="-122"/>
                    <a:ea typeface="黑体" panose="02010600030101010101" charset="-122"/>
                    <a:cs typeface="Noto Sans CJK SC Medium"/>
                    <a:sym typeface="+mn-ea"/>
                  </a:rPr>
                  <a:t>无需下载</a:t>
                </a:r>
                <a:endParaRPr lang="zh-CN" altLang="en-US" sz="3200" b="1" dirty="0" smtClean="0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cs typeface="Noto Sans CJK SC Medium"/>
                  <a:sym typeface="+mn-ea"/>
                </a:endParaRPr>
              </a:p>
            </p:txBody>
          </p:sp>
          <p:pic>
            <p:nvPicPr>
              <p:cNvPr id="22" name="图片 21" descr="下载-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8" y="2710"/>
                <a:ext cx="1891" cy="17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259965" y="4422775"/>
            <a:ext cx="879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微信小程序能带来哪些价值？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41900" y="1774190"/>
            <a:ext cx="2103120" cy="2103120"/>
            <a:chOff x="7940" y="2794"/>
            <a:chExt cx="3312" cy="3312"/>
          </a:xfrm>
        </p:grpSpPr>
        <p:sp>
          <p:nvSpPr>
            <p:cNvPr id="37" name="Oval 21"/>
            <p:cNvSpPr/>
            <p:nvPr/>
          </p:nvSpPr>
          <p:spPr>
            <a:xfrm>
              <a:off x="7940" y="2794"/>
              <a:ext cx="3312" cy="3312"/>
            </a:xfrm>
            <a:prstGeom prst="ellipse">
              <a:avLst/>
            </a:prstGeom>
            <a:noFill/>
            <a:ln w="15240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56" name="图片 55" descr="未标题-1-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6" y="3530"/>
              <a:ext cx="1839" cy="183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18" grpId="16"/>
      <p:bldP spid="18" grpId="17"/>
      <p:bldP spid="18" grpId="18"/>
      <p:bldP spid="18" grpId="19"/>
      <p:bldP spid="18" grpId="20"/>
      <p:bldP spid="18" grpId="21"/>
      <p:bldP spid="18" grpId="22"/>
      <p:bldP spid="18" grpId="23"/>
      <p:bldP spid="18" grpId="24"/>
      <p:bldP spid="18" grpId="25"/>
      <p:bldP spid="18" grpId="26"/>
      <p:bldP spid="18" grpId="27"/>
      <p:bldP spid="18" grpId="28"/>
      <p:bldP spid="18" grpId="29"/>
      <p:bldP spid="18" grpId="30"/>
      <p:bldP spid="18" grpId="31"/>
      <p:bldP spid="18" grpId="32"/>
      <p:bldP spid="18" grpId="33"/>
      <p:bldP spid="18" grpId="34"/>
      <p:bldP spid="18" grpId="35"/>
      <p:bldP spid="18" grpId="36"/>
      <p:bldP spid="18" grpId="37"/>
      <p:bldP spid="18" grpId="38"/>
      <p:bldP spid="18" grpId="39"/>
      <p:bldP spid="18" grpId="40"/>
      <p:bldP spid="18" grpId="41"/>
      <p:bldP spid="18" grpId="42"/>
      <p:bldP spid="18" grpId="4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3744595" y="6130925"/>
            <a:ext cx="40697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技术的一小步，用户体验的一大步</a:t>
            </a:r>
            <a:endParaRPr lang="zh-CN" altLang="en-US" sz="2000" b="1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8" name="Picture 4" descr="C:\Users\James\Downloads\场景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346" y="3012216"/>
            <a:ext cx="609600" cy="609600"/>
          </a:xfrm>
          <a:prstGeom prst="rect">
            <a:avLst/>
          </a:prstGeom>
          <a:noFill/>
        </p:spPr>
      </p:pic>
      <p:sp>
        <p:nvSpPr>
          <p:cNvPr id="10" name="TextBox 23"/>
          <p:cNvSpPr txBox="1"/>
          <p:nvPr/>
        </p:nvSpPr>
        <p:spPr>
          <a:xfrm>
            <a:off x="851689" y="3705582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新型营销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场景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9" name="Picture 5" descr="C:\Users\James\Downloads\通道管理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6166" y="3012216"/>
            <a:ext cx="609600" cy="609600"/>
          </a:xfrm>
          <a:prstGeom prst="rect">
            <a:avLst/>
          </a:prstGeom>
          <a:noFill/>
        </p:spPr>
      </p:pic>
      <p:pic>
        <p:nvPicPr>
          <p:cNvPr id="1030" name="Picture 6" descr="C:\Users\James\Downloads\流量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9771" y="3012216"/>
            <a:ext cx="721787" cy="721787"/>
          </a:xfrm>
          <a:prstGeom prst="rect">
            <a:avLst/>
          </a:prstGeom>
          <a:noFill/>
        </p:spPr>
      </p:pic>
      <p:pic>
        <p:nvPicPr>
          <p:cNvPr id="1031" name="Picture 7" descr="C:\Users\James\Downloads\体验卡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7591" y="4609429"/>
            <a:ext cx="609600" cy="609600"/>
          </a:xfrm>
          <a:prstGeom prst="rect">
            <a:avLst/>
          </a:prstGeom>
          <a:noFill/>
        </p:spPr>
      </p:pic>
      <p:pic>
        <p:nvPicPr>
          <p:cNvPr id="1032" name="Picture 8" descr="C:\Users\James\Downloads\o2o商城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71998" y="4609429"/>
            <a:ext cx="717176" cy="717176"/>
          </a:xfrm>
          <a:prstGeom prst="rect">
            <a:avLst/>
          </a:prstGeom>
          <a:noFill/>
        </p:spPr>
      </p:pic>
      <p:pic>
        <p:nvPicPr>
          <p:cNvPr id="1033" name="Picture 9" descr="C:\Users\James\Downloads\跑步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18914" y="3012216"/>
            <a:ext cx="609600" cy="609600"/>
          </a:xfrm>
          <a:prstGeom prst="rect">
            <a:avLst/>
          </a:prstGeom>
          <a:noFill/>
        </p:spPr>
      </p:pic>
      <p:pic>
        <p:nvPicPr>
          <p:cNvPr id="1035" name="Picture 11" descr="C:\Users\James\Downloads\手机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66048" y="3012216"/>
            <a:ext cx="609600" cy="609600"/>
          </a:xfrm>
          <a:prstGeom prst="rect">
            <a:avLst/>
          </a:prstGeom>
          <a:noFill/>
        </p:spPr>
      </p:pic>
      <p:pic>
        <p:nvPicPr>
          <p:cNvPr id="1036" name="Picture 12" descr="C:\Users\James\Downloads\小区半径参数优化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688485" y="3012216"/>
            <a:ext cx="609600" cy="609600"/>
          </a:xfrm>
          <a:prstGeom prst="rect">
            <a:avLst/>
          </a:prstGeom>
          <a:noFill/>
        </p:spPr>
      </p:pic>
      <p:pic>
        <p:nvPicPr>
          <p:cNvPr id="1037" name="Picture 13" descr="C:\Users\James\Downloads\特色体验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79219" y="4647155"/>
            <a:ext cx="609600" cy="609600"/>
          </a:xfrm>
          <a:prstGeom prst="rect">
            <a:avLst/>
          </a:prstGeom>
          <a:noFill/>
        </p:spPr>
      </p:pic>
      <p:pic>
        <p:nvPicPr>
          <p:cNvPr id="1038" name="Picture 14" descr="C:\Users\James\Downloads\微信 (1)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616877" y="4647155"/>
            <a:ext cx="609600" cy="609600"/>
          </a:xfrm>
          <a:prstGeom prst="rect">
            <a:avLst/>
          </a:prstGeom>
          <a:noFill/>
        </p:spPr>
      </p:pic>
      <p:pic>
        <p:nvPicPr>
          <p:cNvPr id="1039" name="Picture 15" descr="C:\Users\James\Downloads\门店盘点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641619" y="4647155"/>
            <a:ext cx="609600" cy="609600"/>
          </a:xfrm>
          <a:prstGeom prst="rect">
            <a:avLst/>
          </a:prstGeom>
          <a:noFill/>
        </p:spPr>
      </p:pic>
      <p:cxnSp>
        <p:nvCxnSpPr>
          <p:cNvPr id="36" name="直接连接符 35"/>
          <p:cNvCxnSpPr/>
          <p:nvPr/>
        </p:nvCxnSpPr>
        <p:spPr>
          <a:xfrm flipH="1">
            <a:off x="5817235" y="2057400"/>
            <a:ext cx="3810" cy="412242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C:\Users\James\Downloads\服务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07156" y="4609429"/>
            <a:ext cx="609600" cy="609600"/>
          </a:xfrm>
          <a:prstGeom prst="rect">
            <a:avLst/>
          </a:prstGeom>
          <a:noFill/>
        </p:spPr>
      </p:pic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6535" y="1661795"/>
            <a:ext cx="6590665" cy="1228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15160" y="111125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 smtClean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对品牌商的价值</a:t>
            </a:r>
            <a:endParaRPr lang="zh-CN" altLang="en-US" sz="3200" b="1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99960" y="1111250"/>
            <a:ext cx="30410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 smtClean="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对消费者的价值</a:t>
            </a:r>
            <a:endParaRPr lang="zh-CN" altLang="en-US" sz="3200" b="1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2530629" y="3735427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新型营销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4134639" y="3757652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新型流量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入口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851689" y="5289907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新型体验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方式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2496657" y="5289907"/>
            <a:ext cx="14674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新型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O2O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endParaRPr lang="zh-CN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23"/>
          <p:cNvSpPr txBox="1"/>
          <p:nvPr/>
        </p:nvSpPr>
        <p:spPr>
          <a:xfrm>
            <a:off x="4120034" y="5289907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定位为服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务者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6282844" y="3705582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无需下载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用完即走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8269759" y="3705582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不占内存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不再卡顿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87434" y="3705582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使用门槛最低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使用路径最短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7837324" y="5289907"/>
            <a:ext cx="2316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微信内无缝打通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无需注册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无需登录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6130444" y="5300702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良好用户体验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堪比原生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9940444" y="5300702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最合适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线下消费场景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26670"/>
            <a:ext cx="12219305" cy="691070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162685" y="1534160"/>
            <a:ext cx="2961640" cy="3039110"/>
            <a:chOff x="1100" y="1440"/>
            <a:chExt cx="4664" cy="4786"/>
          </a:xfrm>
        </p:grpSpPr>
        <p:pic>
          <p:nvPicPr>
            <p:cNvPr id="11" name="图片 10" descr="3-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" y="1440"/>
              <a:ext cx="2086" cy="4786"/>
            </a:xfrm>
            <a:prstGeom prst="rect">
              <a:avLst/>
            </a:prstGeom>
          </p:spPr>
        </p:pic>
        <p:pic>
          <p:nvPicPr>
            <p:cNvPr id="12" name="图片 11" descr="3-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9DA5B0">
                    <a:alpha val="100000"/>
                  </a:srgbClr>
                </a:clrFrom>
                <a:clrTo>
                  <a:srgbClr val="9DA5B0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86" y="1573"/>
              <a:ext cx="2578" cy="4521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4866640" y="1610360"/>
            <a:ext cx="3415030" cy="2878455"/>
            <a:chOff x="5764" y="894"/>
            <a:chExt cx="7000" cy="5898"/>
          </a:xfrm>
        </p:grpSpPr>
        <p:pic>
          <p:nvPicPr>
            <p:cNvPr id="13" name="图片 12" descr="4-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4" y="894"/>
              <a:ext cx="3900" cy="5899"/>
            </a:xfrm>
            <a:prstGeom prst="rect">
              <a:avLst/>
            </a:prstGeom>
          </p:spPr>
        </p:pic>
        <p:pic>
          <p:nvPicPr>
            <p:cNvPr id="14" name="图片 13" descr="4-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" y="894"/>
              <a:ext cx="3100" cy="5879"/>
            </a:xfrm>
            <a:prstGeom prst="rect">
              <a:avLst/>
            </a:prstGeom>
          </p:spPr>
        </p:pic>
      </p:grpSp>
      <p:pic>
        <p:nvPicPr>
          <p:cNvPr id="15" name="图片 14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380" y="1694180"/>
            <a:ext cx="1903095" cy="28790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444750" y="4652010"/>
            <a:ext cx="783971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iphone系列手机</a:t>
            </a:r>
            <a:endParaRPr lang="zh-CN" altLang="en-US" sz="2800">
              <a:solidFill>
                <a:schemeClr val="bg1"/>
              </a:solidFill>
            </a:endParaRPr>
          </a:p>
          <a:p>
            <a:pPr algn="l"/>
            <a:r>
              <a:rPr lang="zh-CN" altLang="en-US" sz="6000">
                <a:solidFill>
                  <a:schemeClr val="bg1"/>
                </a:solidFill>
              </a:rPr>
              <a:t>开启移动智能手机时代</a:t>
            </a:r>
            <a:r>
              <a:rPr lang="zh-CN" altLang="en-US" sz="6600">
                <a:solidFill>
                  <a:schemeClr val="bg1"/>
                </a:solidFill>
              </a:rPr>
              <a:t> </a:t>
            </a:r>
            <a:endParaRPr lang="zh-CN" altLang="en-US" sz="6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94965" y="4422775"/>
            <a:ext cx="6556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微信小程序营销功能</a:t>
            </a:r>
            <a:endParaRPr lang="zh-CN" altLang="en-US" sz="54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Oval 21"/>
          <p:cNvSpPr/>
          <p:nvPr/>
        </p:nvSpPr>
        <p:spPr>
          <a:xfrm>
            <a:off x="5041900" y="1774190"/>
            <a:ext cx="2103120" cy="2103120"/>
          </a:xfrm>
          <a:prstGeom prst="ellipse">
            <a:avLst/>
          </a:prstGeom>
          <a:noFill/>
          <a:ln w="1524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6" name="图片 55" descr="未标题-1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2241550"/>
            <a:ext cx="1167765" cy="11677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18" grpId="0"/>
      <p:bldP spid="18" grpId="1"/>
      <p:bldP spid="18" grpId="2"/>
      <p:bldP spid="18" grpId="3"/>
      <p:bldP spid="18" grpId="4"/>
      <p:bldP spid="18" grpId="5"/>
      <p:bldP spid="18" grpId="6"/>
      <p:bldP spid="18" grpId="7"/>
      <p:bldP spid="18" grpId="8"/>
      <p:bldP spid="18" grpId="9"/>
      <p:bldP spid="18" grpId="10"/>
      <p:bldP spid="18" grpId="11"/>
      <p:bldP spid="18" grpId="12"/>
      <p:bldP spid="18" grpId="13"/>
      <p:bldP spid="18" grpId="14"/>
      <p:bldP spid="18" grpId="15"/>
      <p:bldP spid="18" grpId="16"/>
      <p:bldP spid="18" grpId="17"/>
      <p:bldP spid="18" grpId="18"/>
      <p:bldP spid="18" grpId="19"/>
      <p:bldP spid="18" grpId="20"/>
      <p:bldP spid="18" grpId="21"/>
      <p:bldP spid="18" grpId="22"/>
      <p:bldP spid="18" grpId="23"/>
      <p:bldP spid="18" grpId="24"/>
      <p:bldP spid="18" grpId="25"/>
      <p:bldP spid="18" grpId="26"/>
      <p:bldP spid="18" grpId="27"/>
      <p:bldP spid="18" grpId="28"/>
      <p:bldP spid="18" grpId="29"/>
      <p:bldP spid="18" grpId="30"/>
      <p:bldP spid="18" grpId="31"/>
      <p:bldP spid="18" grpId="32"/>
      <p:bldP spid="18" grpId="33"/>
      <p:bldP spid="18" grpId="34"/>
      <p:bldP spid="18" grpId="35"/>
      <p:bldP spid="18" grpId="36"/>
      <p:bldP spid="18" grpId="37"/>
      <p:bldP spid="18" grpId="38"/>
      <p:bldP spid="18" grpId="39"/>
      <p:bldP spid="18" grpId="40"/>
      <p:bldP spid="18" grpId="41"/>
      <p:bldP spid="18" grpId="42"/>
      <p:bldP spid="18" grpId="4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33020"/>
            <a:ext cx="12219305" cy="692404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16635" y="643255"/>
            <a:ext cx="9927590" cy="4839335"/>
            <a:chOff x="5146" y="1128"/>
            <a:chExt cx="15634" cy="7621"/>
          </a:xfrm>
        </p:grpSpPr>
        <p:pic>
          <p:nvPicPr>
            <p:cNvPr id="4" name="图片 3" descr="G:\元素收集\未标题-2-01.png未标题-2-0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101" y="1896"/>
              <a:ext cx="10404" cy="685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8185" y="7151"/>
              <a:ext cx="16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46" y="3778"/>
              <a:ext cx="5757" cy="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3200" b="1">
                  <a:solidFill>
                    <a:srgbClr val="FFFFFF"/>
                  </a:solidFill>
                </a:rPr>
                <a:t>公众号关联</a:t>
              </a:r>
              <a:r>
                <a:rPr lang="zh-CN" altLang="zh-CN" sz="2400">
                  <a:solidFill>
                    <a:srgbClr val="FFFFFF"/>
                  </a:solidFill>
                </a:rPr>
                <a:t>：</a:t>
              </a:r>
              <a:endParaRPr lang="zh-CN" altLang="zh-CN" sz="2400">
                <a:solidFill>
                  <a:srgbClr val="FFFFFF"/>
                </a:solidFill>
              </a:endParaRPr>
            </a:p>
            <a:p>
              <a:r>
                <a:rPr lang="zh-CN" altLang="zh-CN" sz="2400">
                  <a:solidFill>
                    <a:srgbClr val="FFFFFF"/>
                  </a:solidFill>
                </a:rPr>
                <a:t>同一主体的10个小程序</a:t>
              </a:r>
              <a:endParaRPr lang="zh-CN" altLang="zh-CN" sz="2400">
                <a:solidFill>
                  <a:srgbClr val="FFFFFF"/>
                </a:solidFill>
              </a:endParaRPr>
            </a:p>
            <a:p>
              <a:r>
                <a:rPr lang="zh-CN" altLang="zh-CN" sz="2400">
                  <a:solidFill>
                    <a:srgbClr val="FFFFFF"/>
                  </a:solidFill>
                </a:rPr>
                <a:t>不同主体的3个小程序</a:t>
              </a:r>
              <a:endParaRPr lang="zh-CN" altLang="zh-CN" sz="2400">
                <a:solidFill>
                  <a:srgbClr val="FFFFFF"/>
                </a:solidFill>
              </a:endParaRPr>
            </a:p>
            <a:p>
              <a:r>
                <a:rPr lang="zh-CN" altLang="zh-CN" sz="2400">
                  <a:solidFill>
                    <a:srgbClr val="FFFFFF"/>
                  </a:solidFill>
                </a:rPr>
                <a:t>同一个小程序可关联</a:t>
              </a:r>
              <a:endParaRPr lang="zh-CN" altLang="zh-CN" sz="2400">
                <a:solidFill>
                  <a:srgbClr val="FFFFFF"/>
                </a:solidFill>
              </a:endParaRPr>
            </a:p>
            <a:p>
              <a:r>
                <a:rPr lang="en-US" altLang="zh-CN" sz="2400" b="1" u="sng">
                  <a:solidFill>
                    <a:srgbClr val="FFFFFF"/>
                  </a:solidFill>
                </a:rPr>
                <a:t>50</a:t>
              </a:r>
              <a:r>
                <a:rPr lang="zh-CN" altLang="en-US" sz="2400" b="1" u="sng">
                  <a:solidFill>
                    <a:srgbClr val="FFFFFF"/>
                  </a:solidFill>
                </a:rPr>
                <a:t>个公众号</a:t>
              </a:r>
              <a:endParaRPr lang="zh-CN" altLang="en-US" sz="2400" b="1" u="sng">
                <a:solidFill>
                  <a:srgbClr val="FFFFFF"/>
                </a:solidFill>
              </a:endParaRPr>
            </a:p>
            <a:p>
              <a:endParaRPr lang="en-US" altLang="zh-CN" sz="2400" b="1">
                <a:solidFill>
                  <a:srgbClr val="FFFFFF"/>
                </a:solidFill>
              </a:endParaRPr>
            </a:p>
            <a:p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775" y="1128"/>
              <a:ext cx="6005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3200" b="1">
                  <a:solidFill>
                    <a:srgbClr val="FFFFFF"/>
                  </a:solidFill>
                </a:rPr>
                <a:t>分享营销：</a:t>
              </a:r>
              <a:endParaRPr lang="zh-CN" altLang="zh-CN" sz="3200" b="1">
                <a:solidFill>
                  <a:srgbClr val="FFFFFF"/>
                </a:solidFill>
              </a:endParaRPr>
            </a:p>
            <a:p>
              <a:r>
                <a:rPr lang="zh-CN" altLang="zh-CN" sz="2400" b="1">
                  <a:solidFill>
                    <a:srgbClr val="FFFFFF"/>
                  </a:solidFill>
                </a:rPr>
                <a:t>好友、社群、二维码</a:t>
              </a:r>
              <a:endParaRPr lang="zh-CN" altLang="zh-CN" sz="2400" b="1">
                <a:solidFill>
                  <a:srgbClr val="FFFFFF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880" y="6859"/>
              <a:ext cx="162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5" name="Freeform 270"/>
            <p:cNvSpPr>
              <a:spLocks noChangeArrowheads="1"/>
            </p:cNvSpPr>
            <p:nvPr/>
          </p:nvSpPr>
          <p:spPr bwMode="auto">
            <a:xfrm>
              <a:off x="11889" y="4092"/>
              <a:ext cx="1762" cy="1261"/>
            </a:xfrm>
            <a:custGeom>
              <a:avLst/>
              <a:gdLst>
                <a:gd name="T0" fmla="*/ 199 w 216"/>
                <a:gd name="T1" fmla="*/ 117 h 153"/>
                <a:gd name="T2" fmla="*/ 199 w 216"/>
                <a:gd name="T3" fmla="*/ 16 h 153"/>
                <a:gd name="T4" fmla="*/ 199 w 216"/>
                <a:gd name="T5" fmla="*/ 16 h 153"/>
                <a:gd name="T6" fmla="*/ 183 w 216"/>
                <a:gd name="T7" fmla="*/ 0 h 153"/>
                <a:gd name="T8" fmla="*/ 33 w 216"/>
                <a:gd name="T9" fmla="*/ 0 h 153"/>
                <a:gd name="T10" fmla="*/ 33 w 216"/>
                <a:gd name="T11" fmla="*/ 0 h 153"/>
                <a:gd name="T12" fmla="*/ 16 w 216"/>
                <a:gd name="T13" fmla="*/ 16 h 153"/>
                <a:gd name="T14" fmla="*/ 16 w 216"/>
                <a:gd name="T15" fmla="*/ 117 h 153"/>
                <a:gd name="T16" fmla="*/ 0 w 216"/>
                <a:gd name="T17" fmla="*/ 117 h 153"/>
                <a:gd name="T18" fmla="*/ 0 w 216"/>
                <a:gd name="T19" fmla="*/ 136 h 153"/>
                <a:gd name="T20" fmla="*/ 0 w 216"/>
                <a:gd name="T21" fmla="*/ 136 h 153"/>
                <a:gd name="T22" fmla="*/ 16 w 216"/>
                <a:gd name="T23" fmla="*/ 152 h 153"/>
                <a:gd name="T24" fmla="*/ 199 w 216"/>
                <a:gd name="T25" fmla="*/ 152 h 153"/>
                <a:gd name="T26" fmla="*/ 199 w 216"/>
                <a:gd name="T27" fmla="*/ 152 h 153"/>
                <a:gd name="T28" fmla="*/ 215 w 216"/>
                <a:gd name="T29" fmla="*/ 136 h 153"/>
                <a:gd name="T30" fmla="*/ 215 w 216"/>
                <a:gd name="T31" fmla="*/ 117 h 153"/>
                <a:gd name="T32" fmla="*/ 199 w 216"/>
                <a:gd name="T33" fmla="*/ 117 h 153"/>
                <a:gd name="T34" fmla="*/ 25 w 216"/>
                <a:gd name="T35" fmla="*/ 16 h 153"/>
                <a:gd name="T36" fmla="*/ 25 w 216"/>
                <a:gd name="T37" fmla="*/ 16 h 153"/>
                <a:gd name="T38" fmla="*/ 33 w 216"/>
                <a:gd name="T39" fmla="*/ 8 h 153"/>
                <a:gd name="T40" fmla="*/ 183 w 216"/>
                <a:gd name="T41" fmla="*/ 8 h 153"/>
                <a:gd name="T42" fmla="*/ 183 w 216"/>
                <a:gd name="T43" fmla="*/ 8 h 153"/>
                <a:gd name="T44" fmla="*/ 191 w 216"/>
                <a:gd name="T45" fmla="*/ 16 h 153"/>
                <a:gd name="T46" fmla="*/ 191 w 216"/>
                <a:gd name="T47" fmla="*/ 117 h 153"/>
                <a:gd name="T48" fmla="*/ 25 w 216"/>
                <a:gd name="T49" fmla="*/ 117 h 153"/>
                <a:gd name="T50" fmla="*/ 25 w 216"/>
                <a:gd name="T51" fmla="*/ 16 h 153"/>
                <a:gd name="T52" fmla="*/ 207 w 216"/>
                <a:gd name="T53" fmla="*/ 136 h 153"/>
                <a:gd name="T54" fmla="*/ 207 w 216"/>
                <a:gd name="T55" fmla="*/ 136 h 153"/>
                <a:gd name="T56" fmla="*/ 199 w 216"/>
                <a:gd name="T57" fmla="*/ 143 h 153"/>
                <a:gd name="T58" fmla="*/ 16 w 216"/>
                <a:gd name="T59" fmla="*/ 143 h 153"/>
                <a:gd name="T60" fmla="*/ 16 w 216"/>
                <a:gd name="T61" fmla="*/ 143 h 153"/>
                <a:gd name="T62" fmla="*/ 9 w 216"/>
                <a:gd name="T63" fmla="*/ 136 h 153"/>
                <a:gd name="T64" fmla="*/ 9 w 216"/>
                <a:gd name="T65" fmla="*/ 125 h 153"/>
                <a:gd name="T66" fmla="*/ 68 w 216"/>
                <a:gd name="T67" fmla="*/ 125 h 153"/>
                <a:gd name="T68" fmla="*/ 68 w 216"/>
                <a:gd name="T69" fmla="*/ 125 h 153"/>
                <a:gd name="T70" fmla="*/ 78 w 216"/>
                <a:gd name="T71" fmla="*/ 132 h 153"/>
                <a:gd name="T72" fmla="*/ 137 w 216"/>
                <a:gd name="T73" fmla="*/ 132 h 153"/>
                <a:gd name="T74" fmla="*/ 137 w 216"/>
                <a:gd name="T75" fmla="*/ 132 h 153"/>
                <a:gd name="T76" fmla="*/ 147 w 216"/>
                <a:gd name="T77" fmla="*/ 125 h 153"/>
                <a:gd name="T78" fmla="*/ 207 w 216"/>
                <a:gd name="T79" fmla="*/ 125 h 153"/>
                <a:gd name="T80" fmla="*/ 207 w 216"/>
                <a:gd name="T81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6" h="153">
                  <a:moveTo>
                    <a:pt x="199" y="117"/>
                  </a:moveTo>
                  <a:lnTo>
                    <a:pt x="199" y="16"/>
                  </a:lnTo>
                  <a:lnTo>
                    <a:pt x="199" y="16"/>
                  </a:lnTo>
                  <a:cubicBezTo>
                    <a:pt x="199" y="7"/>
                    <a:pt x="192" y="0"/>
                    <a:pt x="183" y="0"/>
                  </a:cubicBezTo>
                  <a:lnTo>
                    <a:pt x="33" y="0"/>
                  </a:lnTo>
                  <a:lnTo>
                    <a:pt x="33" y="0"/>
                  </a:lnTo>
                  <a:cubicBezTo>
                    <a:pt x="24" y="0"/>
                    <a:pt x="16" y="7"/>
                    <a:pt x="16" y="16"/>
                  </a:cubicBezTo>
                  <a:lnTo>
                    <a:pt x="16" y="117"/>
                  </a:lnTo>
                  <a:lnTo>
                    <a:pt x="0" y="117"/>
                  </a:lnTo>
                  <a:lnTo>
                    <a:pt x="0" y="136"/>
                  </a:lnTo>
                  <a:lnTo>
                    <a:pt x="0" y="136"/>
                  </a:lnTo>
                  <a:cubicBezTo>
                    <a:pt x="0" y="145"/>
                    <a:pt x="7" y="152"/>
                    <a:pt x="16" y="152"/>
                  </a:cubicBezTo>
                  <a:lnTo>
                    <a:pt x="199" y="152"/>
                  </a:lnTo>
                  <a:lnTo>
                    <a:pt x="199" y="152"/>
                  </a:lnTo>
                  <a:cubicBezTo>
                    <a:pt x="208" y="152"/>
                    <a:pt x="215" y="145"/>
                    <a:pt x="215" y="136"/>
                  </a:cubicBezTo>
                  <a:lnTo>
                    <a:pt x="215" y="117"/>
                  </a:lnTo>
                  <a:lnTo>
                    <a:pt x="199" y="117"/>
                  </a:lnTo>
                  <a:close/>
                  <a:moveTo>
                    <a:pt x="25" y="16"/>
                  </a:moveTo>
                  <a:lnTo>
                    <a:pt x="25" y="16"/>
                  </a:lnTo>
                  <a:cubicBezTo>
                    <a:pt x="25" y="12"/>
                    <a:pt x="28" y="8"/>
                    <a:pt x="33" y="8"/>
                  </a:cubicBezTo>
                  <a:lnTo>
                    <a:pt x="183" y="8"/>
                  </a:lnTo>
                  <a:lnTo>
                    <a:pt x="183" y="8"/>
                  </a:lnTo>
                  <a:cubicBezTo>
                    <a:pt x="187" y="8"/>
                    <a:pt x="191" y="12"/>
                    <a:pt x="191" y="16"/>
                  </a:cubicBezTo>
                  <a:lnTo>
                    <a:pt x="191" y="117"/>
                  </a:lnTo>
                  <a:lnTo>
                    <a:pt x="25" y="117"/>
                  </a:lnTo>
                  <a:lnTo>
                    <a:pt x="25" y="16"/>
                  </a:lnTo>
                  <a:close/>
                  <a:moveTo>
                    <a:pt x="207" y="136"/>
                  </a:moveTo>
                  <a:lnTo>
                    <a:pt x="207" y="136"/>
                  </a:lnTo>
                  <a:cubicBezTo>
                    <a:pt x="207" y="140"/>
                    <a:pt x="204" y="143"/>
                    <a:pt x="199" y="143"/>
                  </a:cubicBezTo>
                  <a:lnTo>
                    <a:pt x="16" y="143"/>
                  </a:lnTo>
                  <a:lnTo>
                    <a:pt x="16" y="143"/>
                  </a:lnTo>
                  <a:cubicBezTo>
                    <a:pt x="12" y="143"/>
                    <a:pt x="9" y="140"/>
                    <a:pt x="9" y="136"/>
                  </a:cubicBezTo>
                  <a:lnTo>
                    <a:pt x="9" y="125"/>
                  </a:lnTo>
                  <a:lnTo>
                    <a:pt x="68" y="125"/>
                  </a:lnTo>
                  <a:lnTo>
                    <a:pt x="68" y="125"/>
                  </a:lnTo>
                  <a:cubicBezTo>
                    <a:pt x="70" y="129"/>
                    <a:pt x="74" y="132"/>
                    <a:pt x="78" y="132"/>
                  </a:cubicBezTo>
                  <a:lnTo>
                    <a:pt x="137" y="132"/>
                  </a:lnTo>
                  <a:lnTo>
                    <a:pt x="137" y="132"/>
                  </a:lnTo>
                  <a:cubicBezTo>
                    <a:pt x="142" y="132"/>
                    <a:pt x="146" y="129"/>
                    <a:pt x="147" y="125"/>
                  </a:cubicBezTo>
                  <a:lnTo>
                    <a:pt x="207" y="125"/>
                  </a:lnTo>
                  <a:lnTo>
                    <a:pt x="207" y="136"/>
                  </a:lnTo>
                  <a:close/>
                </a:path>
              </a:pathLst>
            </a:custGeom>
            <a:solidFill>
              <a:srgbClr val="0070EA"/>
            </a:solidFill>
            <a:ln>
              <a:noFill/>
            </a:ln>
            <a:effectLst/>
          </p:spPr>
          <p:txBody>
            <a:bodyPr wrap="none" anchor="ctr"/>
            <a:p>
              <a:endParaRPr lang="en-US"/>
            </a:p>
          </p:txBody>
        </p:sp>
        <p:sp>
          <p:nvSpPr>
            <p:cNvPr id="6" name="TextBox 30"/>
            <p:cNvSpPr txBox="1"/>
            <p:nvPr/>
          </p:nvSpPr>
          <p:spPr>
            <a:xfrm>
              <a:off x="10037" y="5682"/>
              <a:ext cx="631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 spc="3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Nexa Bold" charset="0"/>
                </a:rPr>
                <a:t>小程序营销功能</a:t>
              </a:r>
              <a:endParaRPr lang="zh-CN" altLang="en-US" sz="4000" b="1" spc="3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Nexa Bold" charset="0"/>
              </a:endParaRPr>
            </a:p>
          </p:txBody>
        </p:sp>
        <p:pic>
          <p:nvPicPr>
            <p:cNvPr id="17" name="图片 16" descr="未标题-3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2" y="4384"/>
              <a:ext cx="576" cy="519"/>
            </a:xfrm>
            <a:prstGeom prst="rect">
              <a:avLst/>
            </a:prstGeom>
          </p:spPr>
        </p:pic>
        <p:cxnSp>
          <p:nvCxnSpPr>
            <p:cNvPr id="3" name="肘形连接符 2"/>
            <p:cNvCxnSpPr/>
            <p:nvPr/>
          </p:nvCxnSpPr>
          <p:spPr>
            <a:xfrm>
              <a:off x="12592" y="7163"/>
              <a:ext cx="1836" cy="1426"/>
            </a:xfrm>
            <a:prstGeom prst="bentConnector3">
              <a:avLst>
                <a:gd name="adj1" fmla="val 50054"/>
              </a:avLst>
            </a:prstGeom>
            <a:ln>
              <a:solidFill>
                <a:srgbClr val="0070E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763" y="1548"/>
              <a:ext cx="6295" cy="15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200" b="1"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附近的小程序</a:t>
              </a:r>
              <a:r>
                <a:rPr lang="zh-CN" altLang="en-US" sz="2400" b="1">
                  <a:solidFill>
                    <a:srgbClr val="FFFFF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：</a:t>
              </a:r>
              <a:endParaRPr lang="zh-CN" altLang="en-US" sz="2400" b="1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algn="l"/>
              <a:r>
                <a:rPr sz="2400" b="1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sym typeface="+mn-ea"/>
                </a:rPr>
                <a:t>方圆5公里</a:t>
              </a:r>
              <a:r>
                <a:rPr lang="zh-CN" sz="2400" b="1">
                  <a:solidFill>
                    <a:srgbClr val="FFFFFF"/>
                  </a:solidFill>
                  <a:latin typeface="黑体" panose="02010600030101010101" charset="-122"/>
                  <a:ea typeface="黑体" panose="02010600030101010101" charset="-122"/>
                  <a:sym typeface="+mn-ea"/>
                </a:rPr>
                <a:t>，</a:t>
              </a:r>
              <a:r>
                <a:rPr sz="2400" b="1">
                  <a:solidFill>
                    <a:srgbClr val="FFFFFF"/>
                  </a:solidFill>
                  <a:sym typeface="+mn-ea"/>
                </a:rPr>
                <a:t>都是你的用户</a:t>
              </a:r>
              <a:endParaRPr lang="zh-CN" altLang="en-US" sz="2400" b="1"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13100" y="546100"/>
            <a:ext cx="5765800" cy="57658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256530" y="2589530"/>
            <a:ext cx="1678940" cy="1678940"/>
            <a:chOff x="8278" y="4078"/>
            <a:chExt cx="2644" cy="2644"/>
          </a:xfrm>
        </p:grpSpPr>
        <p:sp>
          <p:nvSpPr>
            <p:cNvPr id="4" name="椭圆 3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744" y="4531"/>
              <a:ext cx="1719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zh-CN" sz="3500" b="1">
                  <a:solidFill>
                    <a:srgbClr val="FFFFFF"/>
                  </a:solidFill>
                  <a:sym typeface="+mn-ea"/>
                </a:rPr>
                <a:t>微信</a:t>
              </a:r>
              <a:endParaRPr lang="zh-CN" altLang="zh-CN" sz="3500" b="1">
                <a:solidFill>
                  <a:srgbClr val="FFFFFF"/>
                </a:solidFill>
                <a:sym typeface="+mn-ea"/>
              </a:endParaRPr>
            </a:p>
            <a:p>
              <a:pPr algn="l"/>
              <a:r>
                <a:rPr lang="zh-CN" altLang="zh-CN" sz="3500" b="1">
                  <a:solidFill>
                    <a:srgbClr val="FFFFFF"/>
                  </a:solidFill>
                  <a:sym typeface="+mn-ea"/>
                </a:rPr>
                <a:t>生态</a:t>
              </a:r>
              <a:endParaRPr lang="zh-CN" altLang="en-US" sz="3500"/>
            </a:p>
          </p:txBody>
        </p:sp>
      </p:grpSp>
      <p:sp>
        <p:nvSpPr>
          <p:cNvPr id="11" name="椭圆 10"/>
          <p:cNvSpPr/>
          <p:nvPr/>
        </p:nvSpPr>
        <p:spPr>
          <a:xfrm>
            <a:off x="5255955" y="716340"/>
            <a:ext cx="1678821" cy="1678821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1704" y="1017990"/>
            <a:ext cx="144775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3200">
                <a:solidFill>
                  <a:schemeClr val="bg1"/>
                </a:solidFill>
                <a:sym typeface="+mn-ea"/>
              </a:rPr>
              <a:t>公众号</a:t>
            </a:r>
            <a:endParaRPr lang="zh-CN" altLang="zh-CN" sz="32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zh-CN" sz="3200">
                <a:solidFill>
                  <a:schemeClr val="bg1"/>
                </a:solidFill>
              </a:rPr>
              <a:t>矩阵</a:t>
            </a:r>
            <a:endParaRPr lang="zh-CN" altLang="zh-CN" sz="320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193280" y="2588895"/>
            <a:ext cx="1678940" cy="1678940"/>
            <a:chOff x="8278" y="4078"/>
            <a:chExt cx="2644" cy="2644"/>
          </a:xfrm>
        </p:grpSpPr>
        <p:sp>
          <p:nvSpPr>
            <p:cNvPr id="15" name="椭圆 14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459" y="4553"/>
              <a:ext cx="2280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CN" sz="3200">
                  <a:solidFill>
                    <a:schemeClr val="bg1"/>
                  </a:solidFill>
                </a:rPr>
                <a:t>微信个人号</a:t>
              </a:r>
              <a:endParaRPr lang="zh-CN" altLang="zh-CN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56530" y="4469130"/>
            <a:ext cx="1678940" cy="1678940"/>
            <a:chOff x="8278" y="4078"/>
            <a:chExt cx="2644" cy="2644"/>
          </a:xfrm>
        </p:grpSpPr>
        <p:sp>
          <p:nvSpPr>
            <p:cNvPr id="18" name="椭圆 17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459" y="4553"/>
              <a:ext cx="2280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solidFill>
                    <a:schemeClr val="bg1"/>
                  </a:solidFill>
                </a:rPr>
                <a:t>小程序</a:t>
              </a:r>
              <a:endParaRPr lang="zh-CN" altLang="en-US" sz="3200">
                <a:solidFill>
                  <a:schemeClr val="bg1"/>
                </a:solidFill>
              </a:endParaRPr>
            </a:p>
            <a:p>
              <a:pPr algn="ctr"/>
              <a:r>
                <a:rPr lang="zh-CN" altLang="zh-CN" sz="3200">
                  <a:solidFill>
                    <a:schemeClr val="bg1"/>
                  </a:solidFill>
                  <a:sym typeface="+mn-ea"/>
                </a:rPr>
                <a:t>矩阵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333750" y="2590165"/>
            <a:ext cx="1678940" cy="1678940"/>
            <a:chOff x="8278" y="4078"/>
            <a:chExt cx="2644" cy="2644"/>
          </a:xfrm>
        </p:grpSpPr>
        <p:sp>
          <p:nvSpPr>
            <p:cNvPr id="21" name="椭圆 20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60" y="4553"/>
              <a:ext cx="2280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solidFill>
                    <a:schemeClr val="bg1"/>
                  </a:solidFill>
                </a:rPr>
                <a:t>相互</a:t>
              </a:r>
              <a:endParaRPr lang="zh-CN" altLang="en-US" sz="320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3200">
                  <a:solidFill>
                    <a:schemeClr val="bg1"/>
                  </a:solidFill>
                </a:rPr>
                <a:t>跳转</a:t>
              </a:r>
              <a:endParaRPr lang="zh-CN" alt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29027" y="2223770"/>
            <a:ext cx="2662149" cy="2413000"/>
            <a:chOff x="8108" y="4078"/>
            <a:chExt cx="2917" cy="2644"/>
          </a:xfrm>
        </p:grpSpPr>
        <p:sp>
          <p:nvSpPr>
            <p:cNvPr id="24" name="椭圆 23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08" y="4383"/>
              <a:ext cx="2917" cy="1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1.</a:t>
              </a:r>
              <a:r>
                <a:rPr lang="zh-CN" altLang="en-US" sz="2400" b="1">
                  <a:solidFill>
                    <a:schemeClr val="bg1"/>
                  </a:solidFill>
                </a:rPr>
                <a:t>页面跳转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2.</a:t>
              </a:r>
              <a:r>
                <a:rPr lang="zh-CN" altLang="en-US" sz="2400" b="1">
                  <a:solidFill>
                    <a:schemeClr val="bg1"/>
                  </a:solidFill>
                </a:rPr>
                <a:t>内容跳转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3.</a:t>
              </a:r>
              <a:r>
                <a:rPr lang="zh-CN" altLang="en-US" sz="2400" b="1">
                  <a:solidFill>
                    <a:schemeClr val="bg1"/>
                  </a:solidFill>
                  <a:sym typeface="+mn-ea"/>
                </a:rPr>
                <a:t>产品详情页推送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2400" b="1">
                  <a:solidFill>
                    <a:schemeClr val="bg1"/>
                  </a:solidFill>
                </a:rPr>
                <a:t>4.</a:t>
              </a:r>
              <a:r>
                <a:rPr lang="zh-CN" altLang="en-US" sz="2400" b="1">
                  <a:solidFill>
                    <a:schemeClr val="bg1"/>
                  </a:solidFill>
                  <a:sym typeface="+mn-ea"/>
                </a:rPr>
                <a:t>二维码引流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399270" y="2238375"/>
            <a:ext cx="2413000" cy="2413000"/>
            <a:chOff x="8278" y="4078"/>
            <a:chExt cx="2644" cy="2644"/>
          </a:xfrm>
        </p:grpSpPr>
        <p:sp>
          <p:nvSpPr>
            <p:cNvPr id="27" name="椭圆 26"/>
            <p:cNvSpPr/>
            <p:nvPr/>
          </p:nvSpPr>
          <p:spPr>
            <a:xfrm>
              <a:off x="8278" y="4078"/>
              <a:ext cx="2644" cy="264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855345"/>
              <a:endParaRPr lang="zh-CN" altLang="en-US" sz="1685">
                <a:solidFill>
                  <a:prstClr val="white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357" y="4503"/>
              <a:ext cx="2450" cy="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客服系统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后台管理系统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订单处理系统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</a:rPr>
                <a:t>营销活动推广</a:t>
              </a:r>
              <a:endParaRPr lang="zh-CN" altLang="en-US" sz="2400" b="1">
                <a:solidFill>
                  <a:schemeClr val="bg1"/>
                </a:solidFill>
              </a:endParaRPr>
            </a:p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65760" y="4770755"/>
            <a:ext cx="25063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4400">
                <a:solidFill>
                  <a:schemeClr val="bg1"/>
                </a:solidFill>
              </a:rPr>
              <a:t>线上线下</a:t>
            </a:r>
            <a:endParaRPr lang="zh-CN" altLang="zh-CN" sz="44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52610" y="4770755"/>
            <a:ext cx="25317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4400">
                <a:solidFill>
                  <a:schemeClr val="bg1"/>
                </a:solidFill>
              </a:rPr>
              <a:t>连接一切</a:t>
            </a:r>
            <a:endParaRPr lang="zh-CN" altLang="zh-CN" sz="44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78900" y="557530"/>
            <a:ext cx="923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游戏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29500" y="1017905"/>
            <a:ext cx="1205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强社交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13100" y="1633855"/>
            <a:ext cx="1374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朋友圈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10215" y="1633855"/>
            <a:ext cx="1374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微商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48370" y="1911350"/>
            <a:ext cx="85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营销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38550" y="5277485"/>
            <a:ext cx="85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口碑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902190" y="869950"/>
            <a:ext cx="1909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打通门店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73950" y="5539105"/>
            <a:ext cx="85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广告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05630" y="86995"/>
            <a:ext cx="850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红包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48370" y="5789930"/>
            <a:ext cx="19094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600">
                <a:solidFill>
                  <a:schemeClr val="bg1"/>
                </a:solidFill>
              </a:rPr>
              <a:t>微信支付</a:t>
            </a:r>
            <a:endParaRPr lang="zh-CN" altLang="en-US" sz="260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629025" y="5676265"/>
            <a:ext cx="19094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600">
                <a:solidFill>
                  <a:schemeClr val="bg1"/>
                </a:solidFill>
              </a:rPr>
              <a:t>高频打开</a:t>
            </a:r>
            <a:endParaRPr lang="zh-CN" altLang="en-US" sz="2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33020"/>
            <a:ext cx="12219305" cy="692404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13100" y="546100"/>
            <a:ext cx="5765800" cy="57658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55345"/>
            <a:endParaRPr lang="zh-CN" altLang="en-US" sz="1685">
              <a:solidFill>
                <a:prstClr val="white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13735" y="2579370"/>
            <a:ext cx="5765165" cy="1753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5400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微信不是一款软件它是一种生活方式</a:t>
            </a:r>
            <a:endParaRPr lang="zh-CN" altLang="zh-CN" sz="5400"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-46990"/>
            <a:ext cx="12219305" cy="6924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5225" y="1951990"/>
            <a:ext cx="73215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4000">
                <a:solidFill>
                  <a:srgbClr val="FFFFFF"/>
                </a:solidFill>
              </a:rPr>
              <a:t> </a:t>
            </a:r>
            <a:endParaRPr lang="en-US" altLang="zh-CN" sz="8000">
              <a:solidFill>
                <a:srgbClr val="FFFFFF"/>
              </a:solidFill>
            </a:endParaRPr>
          </a:p>
        </p:txBody>
      </p:sp>
      <p:sp>
        <p:nvSpPr>
          <p:cNvPr id="78855" name="TextBox 10"/>
          <p:cNvSpPr txBox="1"/>
          <p:nvPr/>
        </p:nvSpPr>
        <p:spPr>
          <a:xfrm>
            <a:off x="2938781" y="4334828"/>
            <a:ext cx="7040880" cy="9220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/>
            <a:r>
              <a:rPr lang="zh-CN" altLang="en-US" sz="54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同城生活门户小程序？</a:t>
            </a:r>
            <a:endParaRPr lang="zh-CN" altLang="en-US" sz="54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1900" y="1774190"/>
            <a:ext cx="2103120" cy="2103120"/>
            <a:chOff x="7940" y="2794"/>
            <a:chExt cx="3312" cy="3312"/>
          </a:xfrm>
        </p:grpSpPr>
        <p:sp>
          <p:nvSpPr>
            <p:cNvPr id="37" name="Oval 21"/>
            <p:cNvSpPr/>
            <p:nvPr/>
          </p:nvSpPr>
          <p:spPr>
            <a:xfrm>
              <a:off x="7940" y="2794"/>
              <a:ext cx="3312" cy="3312"/>
            </a:xfrm>
            <a:prstGeom prst="ellipse">
              <a:avLst/>
            </a:prstGeom>
            <a:noFill/>
            <a:ln w="15240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56" name="图片 55" descr="未标题-1-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" y="3530"/>
              <a:ext cx="1839" cy="183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Users\edwin\Desktop\小程序介绍\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4922" y="-6032"/>
            <a:ext cx="12209145" cy="6897370"/>
          </a:xfrm>
          <a:prstGeom prst="rect">
            <a:avLst/>
          </a:prstGeom>
        </p:spPr>
      </p:pic>
      <p:pic>
        <p:nvPicPr>
          <p:cNvPr id="3" name="图片 2" descr="092919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605" y="-237490"/>
            <a:ext cx="12209145" cy="7129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38420" y="3850005"/>
            <a:ext cx="28441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660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谢 谢</a:t>
            </a:r>
            <a:endParaRPr lang="zh-CN" altLang="zh-CN" sz="660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26670"/>
            <a:ext cx="12219305" cy="69107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68345" y="1074420"/>
            <a:ext cx="5669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solidFill>
                  <a:schemeClr val="bg1"/>
                </a:solidFill>
              </a:rPr>
              <a:t>微信小程序发展历程</a:t>
            </a:r>
            <a:endParaRPr lang="zh-CN" altLang="en-US" sz="4800">
              <a:solidFill>
                <a:schemeClr val="bg1"/>
              </a:solidFill>
            </a:endParaRPr>
          </a:p>
        </p:txBody>
      </p:sp>
      <p:pic>
        <p:nvPicPr>
          <p:cNvPr id="21" name="图片 20" descr="小程序发展历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802640"/>
            <a:ext cx="11449685" cy="66586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26670"/>
            <a:ext cx="12219305" cy="69107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08610" y="1553210"/>
            <a:ext cx="54571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4000">
                <a:solidFill>
                  <a:srgbClr val="FFFFFF"/>
                </a:solidFill>
              </a:rPr>
              <a:t>1</a:t>
            </a:r>
            <a:r>
              <a:rPr lang="zh-CN" altLang="zh-CN" sz="4000">
                <a:solidFill>
                  <a:srgbClr val="FFFFFF"/>
                </a:solidFill>
              </a:rPr>
              <a:t>条朋友圈  </a:t>
            </a:r>
            <a:r>
              <a:rPr lang="en-US" altLang="zh-CN" sz="4000">
                <a:solidFill>
                  <a:srgbClr val="FFFFFF"/>
                </a:solidFill>
              </a:rPr>
              <a:t>9</a:t>
            </a:r>
            <a:r>
              <a:rPr lang="zh-CN" altLang="en-US" sz="4000">
                <a:solidFill>
                  <a:srgbClr val="FFFFFF"/>
                </a:solidFill>
              </a:rPr>
              <a:t>亿微用户</a:t>
            </a:r>
            <a:endParaRPr lang="zh-CN" altLang="en-US" sz="400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80505" y="4686300"/>
            <a:ext cx="456755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4800">
                <a:solidFill>
                  <a:srgbClr val="FFFFFF"/>
                </a:solidFill>
              </a:rPr>
              <a:t>微信之父张小龙致敬苹果乔布斯 </a:t>
            </a:r>
            <a:endParaRPr lang="zh-CN" altLang="en-US" sz="4800">
              <a:solidFill>
                <a:srgbClr val="FFFFFF"/>
              </a:solidFill>
            </a:endParaRPr>
          </a:p>
        </p:txBody>
      </p:sp>
      <p:pic>
        <p:nvPicPr>
          <p:cNvPr id="5" name="图片 4" descr="张小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30" y="-26670"/>
            <a:ext cx="6794500" cy="4575810"/>
          </a:xfrm>
          <a:prstGeom prst="rect">
            <a:avLst/>
          </a:prstGeom>
        </p:spPr>
      </p:pic>
      <p:pic>
        <p:nvPicPr>
          <p:cNvPr id="4" name="图片 3" descr="1-160403005A5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" y="2660650"/>
            <a:ext cx="6546850" cy="41040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35" y="-108585"/>
            <a:ext cx="3882390" cy="690689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10630" y="611505"/>
            <a:ext cx="1969770" cy="5610225"/>
            <a:chOff x="9938" y="963"/>
            <a:chExt cx="3102" cy="8835"/>
          </a:xfrm>
        </p:grpSpPr>
        <p:sp>
          <p:nvSpPr>
            <p:cNvPr id="5" name="文本框 4"/>
            <p:cNvSpPr txBox="1"/>
            <p:nvPr/>
          </p:nvSpPr>
          <p:spPr>
            <a:xfrm>
              <a:off x="9938" y="7310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对标阿里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38" y="5545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对标陌陌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38" y="3691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对标头条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38" y="963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对标微博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38" y="4513"/>
              <a:ext cx="310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对标百度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38" y="8066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对标网易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38" y="8976"/>
              <a:ext cx="254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</a:rPr>
                <a:t>一统江湖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5" name="图片 4" descr="timg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" y="-12065"/>
            <a:ext cx="10377805" cy="69240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25795" y="2921635"/>
            <a:ext cx="6304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5400" b="1">
                <a:solidFill>
                  <a:schemeClr val="bg1"/>
                </a:solidFill>
              </a:rPr>
              <a:t>我的对手无处不在！</a:t>
            </a:r>
            <a:endParaRPr lang="zh-CN" sz="5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-114935"/>
            <a:ext cx="3882390" cy="6906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7383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7720" y="658495"/>
            <a:ext cx="54394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微博作为分享简短实时信息的社交网络平台，曾经风光一时，伴随着微信诞生，微博逐渐开始衰落。</a:t>
            </a:r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如今微信的覆盖率已经远超微博。而微信朋友圈，则成为最高频打开、最高频互动的功能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8" grpId="2"/>
      <p:bldP spid="8" grpId="3"/>
      <p:bldP spid="8" grpId="4"/>
      <p:bldP spid="8" grpId="5"/>
      <p:bldP spid="8" grpId="6"/>
      <p:bldP spid="8" grpId="7"/>
      <p:bldP spid="8" grpId="8"/>
      <p:bldP spid="8" grpId="9"/>
      <p:bldP spid="8" grpId="10"/>
      <p:bldP spid="8" grpId="11"/>
      <p:bldP spid="8" grpId="12"/>
      <p:bldP spid="8" grpId="13"/>
      <p:bldP spid="8" grpId="14"/>
      <p:bldP spid="8" grpId="15"/>
      <p:bldP spid="8" grpId="16"/>
      <p:bldP spid="8" grpId="17"/>
      <p:bldP spid="8" grpId="18"/>
      <p:bldP spid="8" grpId="19"/>
      <p:bldP spid="8" grpId="20"/>
      <p:bldP spid="8" grpId="2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2065"/>
            <a:ext cx="12219305" cy="6924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-114935"/>
            <a:ext cx="3882390" cy="69068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87800" y="239966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2.</a:t>
            </a:r>
            <a:r>
              <a:rPr lang="zh-CN" altLang="en-US" sz="2800" b="1">
                <a:solidFill>
                  <a:srgbClr val="FF0000"/>
                </a:solidFill>
              </a:rPr>
              <a:t>踢头条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4370" y="2418715"/>
            <a:ext cx="567817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头条是基于信息的时效性、内容的原创及质量、用户体验等因素进行输出。</a:t>
            </a:r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微信看一看，则可以浏览热点资讯、好友关注的资讯，以及自己感兴趣的文章，一键获取基于大数据的全新个性化阅读体验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7800" y="611505"/>
            <a:ext cx="1551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1.</a:t>
            </a:r>
            <a:r>
              <a:rPr lang="zh-CN" altLang="en-US" sz="2800" b="1">
                <a:solidFill>
                  <a:srgbClr val="FF0000"/>
                </a:solidFill>
              </a:rPr>
              <a:t>干微博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1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主题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Amazon Go调研</Template>
  <TotalTime>0</TotalTime>
  <Words>1535</Words>
  <Application>WPS 演示</Application>
  <PresentationFormat>宽屏</PresentationFormat>
  <Paragraphs>301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宋体</vt:lpstr>
      <vt:lpstr>Wingdings</vt:lpstr>
      <vt:lpstr>Roboto Thin</vt:lpstr>
      <vt:lpstr>Arial</vt:lpstr>
      <vt:lpstr>黑体</vt:lpstr>
      <vt:lpstr>微软雅黑</vt:lpstr>
      <vt:lpstr>Arial Unicode MS</vt:lpstr>
      <vt:lpstr>Calibri</vt:lpstr>
      <vt:lpstr>Noto Sans CJK SC Medium</vt:lpstr>
      <vt:lpstr>Nexa Bold</vt:lpstr>
      <vt:lpstr>新宋体</vt:lpstr>
      <vt:lpstr>2006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拾色集团-阿杜</dc:creator>
  <cp:lastModifiedBy>拦截者</cp:lastModifiedBy>
  <cp:revision>982</cp:revision>
  <dcterms:created xsi:type="dcterms:W3CDTF">2016-12-08T02:11:00Z</dcterms:created>
  <dcterms:modified xsi:type="dcterms:W3CDTF">2018-04-18T12:13:04Z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